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1656" r:id="rId2"/>
    <p:sldId id="1657" r:id="rId3"/>
    <p:sldId id="1658" r:id="rId4"/>
    <p:sldId id="1659" r:id="rId5"/>
    <p:sldId id="1727" r:id="rId6"/>
    <p:sldId id="1565" r:id="rId7"/>
    <p:sldId id="1711" r:id="rId8"/>
    <p:sldId id="1604" r:id="rId9"/>
    <p:sldId id="1600" r:id="rId10"/>
    <p:sldId id="1615" r:id="rId11"/>
    <p:sldId id="1547" r:id="rId12"/>
    <p:sldId id="1635" r:id="rId13"/>
    <p:sldId id="1636" r:id="rId14"/>
    <p:sldId id="1628" r:id="rId15"/>
    <p:sldId id="1058" r:id="rId16"/>
    <p:sldId id="1601" r:id="rId17"/>
    <p:sldId id="1605" r:id="rId18"/>
    <p:sldId id="1634" r:id="rId19"/>
    <p:sldId id="1701" r:id="rId20"/>
    <p:sldId id="1702" r:id="rId21"/>
    <p:sldId id="1610" r:id="rId22"/>
    <p:sldId id="1637" r:id="rId23"/>
    <p:sldId id="1609" r:id="rId24"/>
    <p:sldId id="1638" r:id="rId25"/>
    <p:sldId id="1629" r:id="rId26"/>
    <p:sldId id="1607" r:id="rId27"/>
    <p:sldId id="1606" r:id="rId28"/>
    <p:sldId id="1608" r:id="rId29"/>
    <p:sldId id="1639" r:id="rId30"/>
    <p:sldId id="1611" r:id="rId31"/>
    <p:sldId id="1640" r:id="rId32"/>
    <p:sldId id="1612" r:id="rId33"/>
    <p:sldId id="1616" r:id="rId34"/>
    <p:sldId id="1617" r:id="rId35"/>
    <p:sldId id="1641" r:id="rId36"/>
    <p:sldId id="1613" r:id="rId37"/>
    <p:sldId id="1618" r:id="rId38"/>
    <p:sldId id="1619" r:id="rId39"/>
    <p:sldId id="1642" r:id="rId40"/>
    <p:sldId id="1614" r:id="rId41"/>
    <p:sldId id="1643" r:id="rId42"/>
    <p:sldId id="1620" r:id="rId43"/>
    <p:sldId id="1644" r:id="rId44"/>
    <p:sldId id="1631" r:id="rId45"/>
    <p:sldId id="1591" r:id="rId46"/>
    <p:sldId id="1714" r:id="rId47"/>
    <p:sldId id="1715" r:id="rId48"/>
    <p:sldId id="1716" r:id="rId49"/>
    <p:sldId id="1717" r:id="rId50"/>
    <p:sldId id="1718" r:id="rId51"/>
    <p:sldId id="1719" r:id="rId52"/>
    <p:sldId id="1720" r:id="rId53"/>
    <p:sldId id="1721" r:id="rId54"/>
    <p:sldId id="1722" r:id="rId55"/>
    <p:sldId id="1723" r:id="rId56"/>
    <p:sldId id="1724" r:id="rId57"/>
    <p:sldId id="1661" r:id="rId58"/>
    <p:sldId id="1725" r:id="rId59"/>
    <p:sldId id="1645" r:id="rId60"/>
    <p:sldId id="1713" r:id="rId61"/>
    <p:sldId id="1712" r:id="rId62"/>
    <p:sldId id="1728" r:id="rId63"/>
    <p:sldId id="1709" r:id="rId64"/>
    <p:sldId id="1576" r:id="rId65"/>
    <p:sldId id="1729" r:id="rId66"/>
    <p:sldId id="1730" r:id="rId67"/>
    <p:sldId id="1733" r:id="rId68"/>
    <p:sldId id="1734" r:id="rId69"/>
    <p:sldId id="1731" r:id="rId70"/>
    <p:sldId id="1732" r:id="rId71"/>
    <p:sldId id="166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9021"/>
    <a:srgbClr val="7B9F00"/>
    <a:srgbClr val="221D5D"/>
    <a:srgbClr val="005560"/>
    <a:srgbClr val="009CBF"/>
    <a:srgbClr val="64B7BD"/>
    <a:srgbClr val="818183"/>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3" d="100"/>
          <a:sy n="113" d="100"/>
        </p:scale>
        <p:origin x="936" y="10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D3F9A5-788C-4DC4-A688-94D3D1F75367}" type="datetimeFigureOut">
              <a:rPr lang="en-US" smtClean="0"/>
              <a:t>2022-10-05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874A9E-A3A4-40F0-9A97-CF0A69313AB3}" type="slidenum">
              <a:rPr lang="en-US" smtClean="0"/>
              <a:t>‹#›</a:t>
            </a:fld>
            <a:endParaRPr lang="en-US"/>
          </a:p>
        </p:txBody>
      </p:sp>
    </p:spTree>
    <p:extLst>
      <p:ext uri="{BB962C8B-B14F-4D97-AF65-F5344CB8AC3E}">
        <p14:creationId xmlns:p14="http://schemas.microsoft.com/office/powerpoint/2010/main" val="830345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925513"/>
            <a:ext cx="8229600" cy="4629150"/>
          </a:xfrm>
        </p:spPr>
      </p:sp>
      <p:sp>
        <p:nvSpPr>
          <p:cNvPr id="3" name="Notes Placeholder 2"/>
          <p:cNvSpPr>
            <a:spLocks noGrp="1"/>
          </p:cNvSpPr>
          <p:nvPr>
            <p:ph type="body" idx="1"/>
          </p:nvPr>
        </p:nvSpPr>
        <p:spPr/>
        <p:txBody>
          <a:bodyPr>
            <a:normAutofit/>
          </a:bodyPr>
          <a:lstStyle/>
          <a:p>
            <a:pPr marL="296921" indent="-296921">
              <a:spcAft>
                <a:spcPts val="763"/>
              </a:spcAft>
            </a:pPr>
            <a:endParaRPr lang="en-US"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987876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b="1" u="sng" dirty="0">
                <a:cs typeface="Calibri"/>
              </a:rPr>
              <a:t>BUILDING TYPE</a:t>
            </a:r>
          </a:p>
          <a:p>
            <a:pPr marL="207750" indent="-207750">
              <a:buFontTx/>
              <a:buChar char="-"/>
            </a:pPr>
            <a:r>
              <a:rPr lang="en-US" dirty="0">
                <a:cs typeface="Calibri"/>
              </a:rPr>
              <a:t>Building types that are historically inefficient (i.e. K-12 or Senior Care or Hotels) may see steeper curve on future BPS</a:t>
            </a:r>
          </a:p>
          <a:p>
            <a:endParaRPr lang="en-US" dirty="0"/>
          </a:p>
        </p:txBody>
      </p:sp>
      <p:sp>
        <p:nvSpPr>
          <p:cNvPr id="4" name="Slide Number Placeholder 3"/>
          <p:cNvSpPr>
            <a:spLocks noGrp="1"/>
          </p:cNvSpPr>
          <p:nvPr>
            <p:ph type="sldNum" sz="quarter" idx="5"/>
          </p:nvPr>
        </p:nvSpPr>
        <p:spPr/>
        <p:txBody>
          <a:bodyPr/>
          <a:lstStyle/>
          <a:p>
            <a:fld id="{48FB1D9B-C32C-43FE-A9FD-42CFC21C25CD}" type="slidenum">
              <a:rPr lang="en-US" smtClean="0"/>
              <a:t>19</a:t>
            </a:fld>
            <a:endParaRPr lang="en-US"/>
          </a:p>
        </p:txBody>
      </p:sp>
    </p:spTree>
    <p:extLst>
      <p:ext uri="{BB962C8B-B14F-4D97-AF65-F5344CB8AC3E}">
        <p14:creationId xmlns:p14="http://schemas.microsoft.com/office/powerpoint/2010/main" val="23235279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b="1" u="sng" dirty="0">
                <a:cs typeface="Calibri"/>
              </a:rPr>
              <a:t>BUILDING TYPE</a:t>
            </a:r>
          </a:p>
          <a:p>
            <a:pPr marL="207750" indent="-207750">
              <a:buFontTx/>
              <a:buChar char="-"/>
            </a:pPr>
            <a:r>
              <a:rPr lang="en-US" dirty="0">
                <a:cs typeface="Calibri"/>
              </a:rPr>
              <a:t>Building types that are historically inefficient (i.e. K-12 or Senior Care or Hotels) may see steeper curve on future BPS</a:t>
            </a:r>
          </a:p>
          <a:p>
            <a:endParaRPr lang="en-US" dirty="0"/>
          </a:p>
        </p:txBody>
      </p:sp>
      <p:sp>
        <p:nvSpPr>
          <p:cNvPr id="4" name="Slide Number Placeholder 3"/>
          <p:cNvSpPr>
            <a:spLocks noGrp="1"/>
          </p:cNvSpPr>
          <p:nvPr>
            <p:ph type="sldNum" sz="quarter" idx="5"/>
          </p:nvPr>
        </p:nvSpPr>
        <p:spPr/>
        <p:txBody>
          <a:bodyPr/>
          <a:lstStyle/>
          <a:p>
            <a:fld id="{48FB1D9B-C32C-43FE-A9FD-42CFC21C25CD}" type="slidenum">
              <a:rPr lang="en-US" smtClean="0"/>
              <a:t>20</a:t>
            </a:fld>
            <a:endParaRPr lang="en-US"/>
          </a:p>
        </p:txBody>
      </p:sp>
    </p:spTree>
    <p:extLst>
      <p:ext uri="{BB962C8B-B14F-4D97-AF65-F5344CB8AC3E}">
        <p14:creationId xmlns:p14="http://schemas.microsoft.com/office/powerpoint/2010/main" val="2972712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ENCOURAGED: This cycle is </a:t>
            </a:r>
            <a:r>
              <a:rPr lang="en-US" sz="1200" i="1" kern="1200" dirty="0">
                <a:solidFill>
                  <a:schemeClr val="tx1"/>
                </a:solidFill>
                <a:effectLst/>
                <a:latin typeface="+mn-lt"/>
                <a:ea typeface="+mn-ea"/>
                <a:cs typeface="+mn-cs"/>
              </a:rPr>
              <a:t>strongly recommended</a:t>
            </a:r>
            <a:r>
              <a:rPr lang="en-US" sz="1200" kern="1200" dirty="0">
                <a:solidFill>
                  <a:schemeClr val="tx1"/>
                </a:solidFill>
                <a:effectLst/>
                <a:latin typeface="+mn-lt"/>
                <a:ea typeface="+mn-ea"/>
                <a:cs typeface="+mn-cs"/>
              </a:rPr>
              <a:t> as a Basic Service due to its alignment with the DC Energy Code and DC Green Building Act, in addition to support of BEPS compliance. </a:t>
            </a:r>
          </a:p>
          <a:p>
            <a:r>
              <a:rPr lang="en-US" sz="1200" kern="1200" dirty="0">
                <a:solidFill>
                  <a:schemeClr val="tx1"/>
                </a:solidFill>
                <a:effectLst/>
                <a:latin typeface="+mn-lt"/>
                <a:ea typeface="+mn-ea"/>
                <a:cs typeface="+mn-cs"/>
              </a:rPr>
              <a:t>This is an orientation-neutral model, often conducted before building geometry is set. It is also known as shoebox model. It allows the team to apply early ideas to the project to keep on the table or reject based on high level impacts. Sometimes this is used for an early look at systems options, to validate certain design ideas, or to benchmark against a performance goal or target. The box model identifies which design characteristics will have the most impact on building performance, such as orientation, massing, window to wall ratio (WWR), high performance thermal envelope, daylighting, or HVAC system efficiency. For example, in a climate with predominantly overcast skies it might become evident that building orientation has very little impact on performance. On an office building or academic building where loads are externally driven, a high-performance envelope might have a meaningful impact, but there may be a point of diminishing returns. For a more complex building like a laboratory, hospital or data center where loads are internally driven, it might be determined that building form and enclosure are less impactful, but energy recovery ventilation, low friction ducts, or cascading air may lead to a significant reduction in energy use. </a:t>
            </a:r>
          </a:p>
          <a:p>
            <a:r>
              <a:rPr lang="en-US" sz="1200" kern="1200" dirty="0">
                <a:solidFill>
                  <a:schemeClr val="tx1"/>
                </a:solidFill>
                <a:effectLst/>
                <a:latin typeface="+mn-lt"/>
                <a:ea typeface="+mn-ea"/>
                <a:cs typeface="+mn-cs"/>
              </a:rPr>
              <a:t>This modeling cycle aligns with the LEED credit for </a:t>
            </a:r>
            <a:r>
              <a:rPr lang="en-US" sz="1200" b="1" kern="1200" dirty="0">
                <a:solidFill>
                  <a:schemeClr val="tx1"/>
                </a:solidFill>
                <a:effectLst/>
                <a:latin typeface="+mn-lt"/>
                <a:ea typeface="+mn-ea"/>
                <a:cs typeface="+mn-cs"/>
              </a:rPr>
              <a:t>Integrative Process</a:t>
            </a:r>
            <a:r>
              <a:rPr lang="en-US" sz="1200" kern="1200" dirty="0">
                <a:solidFill>
                  <a:schemeClr val="tx1"/>
                </a:solidFill>
                <a:effectLst/>
                <a:latin typeface="+mn-lt"/>
                <a:ea typeface="+mn-ea"/>
                <a:cs typeface="+mn-cs"/>
              </a:rPr>
              <a:t>, which requires a “simple box” energy model to explore how to reduce energy loads, analyzing any two (2) of the following: a)</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Site conditions, b) Massing and orientation, c) Building envelope, d) Lighting levels, e) Thermal comfort ranges, f) Plug and process loads, g) Program and operational parameters” thus supporting projects that fall under the DC Green Building Act. </a:t>
            </a:r>
          </a:p>
          <a:p>
            <a:r>
              <a:rPr lang="en-US" sz="1200" kern="1200" dirty="0">
                <a:solidFill>
                  <a:schemeClr val="tx1"/>
                </a:solidFill>
                <a:effectLst/>
                <a:latin typeface="+mn-lt"/>
                <a:ea typeface="+mn-ea"/>
                <a:cs typeface="+mn-cs"/>
              </a:rPr>
              <a:t>NB: This model is typically self-referencing, rather than a comparison to a baseline. It is an exercise in optimizing the design for its own sake.</a:t>
            </a:r>
          </a:p>
          <a:p>
            <a:r>
              <a:rPr lang="en-US" sz="1200" kern="1200" dirty="0">
                <a:solidFill>
                  <a:schemeClr val="tx1"/>
                </a:solidFill>
                <a:effectLst/>
                <a:latin typeface="+mn-lt"/>
                <a:ea typeface="+mn-ea"/>
                <a:cs typeface="+mn-cs"/>
              </a:rPr>
              <a:t>WHEN: This cycle is typically performed in </a:t>
            </a:r>
            <a:r>
              <a:rPr lang="en-US" sz="1200" b="1" kern="1200" dirty="0">
                <a:solidFill>
                  <a:schemeClr val="tx1"/>
                </a:solidFill>
                <a:effectLst/>
                <a:latin typeface="+mn-lt"/>
                <a:ea typeface="+mn-ea"/>
                <a:cs typeface="+mn-cs"/>
              </a:rPr>
              <a:t>Concept or early Schematic Design</a:t>
            </a:r>
            <a:r>
              <a:rPr lang="en-US" sz="1200" kern="1200" dirty="0">
                <a:solidFill>
                  <a:schemeClr val="tx1"/>
                </a:solidFill>
                <a:effectLst/>
                <a:latin typeface="+mn-lt"/>
                <a:ea typeface="+mn-ea"/>
                <a:cs typeface="+mn-cs"/>
              </a:rPr>
              <a:t>, but for LEED Integrative Process compliance must be conducted </a:t>
            </a:r>
            <a:r>
              <a:rPr lang="en-US" sz="1200" i="1" kern="1200" dirty="0">
                <a:solidFill>
                  <a:schemeClr val="tx1"/>
                </a:solidFill>
                <a:effectLst/>
                <a:latin typeface="+mn-lt"/>
                <a:ea typeface="+mn-ea"/>
                <a:cs typeface="+mn-cs"/>
              </a:rPr>
              <a:t>no later than</a:t>
            </a:r>
            <a:r>
              <a:rPr lang="en-US" sz="1200" kern="1200" dirty="0">
                <a:solidFill>
                  <a:schemeClr val="tx1"/>
                </a:solidFill>
                <a:effectLst/>
                <a:latin typeface="+mn-lt"/>
                <a:ea typeface="+mn-ea"/>
                <a:cs typeface="+mn-cs"/>
              </a:rPr>
              <a:t> the end of Schematic Design. ASHRAE 209 requires that it is conducted before or during the Energy Charrette, which should be held in Concept or early Schematic design as well. </a:t>
            </a:r>
          </a:p>
          <a:p>
            <a:pPr lvl="2"/>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21</a:t>
            </a:fld>
            <a:endParaRPr lang="en-US"/>
          </a:p>
        </p:txBody>
      </p:sp>
    </p:spTree>
    <p:extLst>
      <p:ext uri="{BB962C8B-B14F-4D97-AF65-F5344CB8AC3E}">
        <p14:creationId xmlns:p14="http://schemas.microsoft.com/office/powerpoint/2010/main" val="2330224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22</a:t>
            </a:fld>
            <a:endParaRPr lang="en-US"/>
          </a:p>
        </p:txBody>
      </p:sp>
    </p:spTree>
    <p:extLst>
      <p:ext uri="{BB962C8B-B14F-4D97-AF65-F5344CB8AC3E}">
        <p14:creationId xmlns:p14="http://schemas.microsoft.com/office/powerpoint/2010/main" val="2137492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ENCOURAGED: This cycle of modeling is relevant if the form of the building is still subject to change before the onset of Schematic Design. This cycle is </a:t>
            </a:r>
            <a:r>
              <a:rPr lang="en-US" sz="1200" i="1" kern="1200" dirty="0">
                <a:solidFill>
                  <a:schemeClr val="tx1"/>
                </a:solidFill>
                <a:effectLst/>
                <a:latin typeface="+mn-lt"/>
                <a:ea typeface="+mn-ea"/>
                <a:cs typeface="+mn-cs"/>
              </a:rPr>
              <a:t>strongly recommended</a:t>
            </a:r>
            <a:r>
              <a:rPr lang="en-US" sz="1200" kern="1200" dirty="0">
                <a:solidFill>
                  <a:schemeClr val="tx1"/>
                </a:solidFill>
                <a:effectLst/>
                <a:latin typeface="+mn-lt"/>
                <a:ea typeface="+mn-ea"/>
                <a:cs typeface="+mn-cs"/>
              </a:rPr>
              <a:t> as a Basic Service, unless the building form and orientation are already determined. </a:t>
            </a:r>
          </a:p>
          <a:p>
            <a:r>
              <a:rPr lang="en-US" sz="1200" kern="1200" dirty="0">
                <a:solidFill>
                  <a:schemeClr val="tx1"/>
                </a:solidFill>
                <a:effectLst/>
                <a:latin typeface="+mn-lt"/>
                <a:ea typeface="+mn-ea"/>
                <a:cs typeface="+mn-cs"/>
              </a:rPr>
              <a:t>This cycle includes analysis and refinement of the architectural form to fine-tune building performance before systems design begins. This cycle may involve rapid iteration of analysis of building form, orientation, natural or mixed mode ventilation, passive solar heating, daylighting and other passive design strategies. This cycle is often conducted in Sketchup, Rhino or Revit using analysis tools that are supported in each design software platform. </a:t>
            </a:r>
          </a:p>
          <a:p>
            <a:r>
              <a:rPr lang="en-US" sz="1200" kern="1200" dirty="0">
                <a:solidFill>
                  <a:schemeClr val="tx1"/>
                </a:solidFill>
                <a:effectLst/>
                <a:latin typeface="+mn-lt"/>
                <a:ea typeface="+mn-ea"/>
                <a:cs typeface="+mn-cs"/>
              </a:rPr>
              <a:t>NB: This model is typically self-referencing, rather than a comparison to a baseline. It is an exercise in optimizing the design for its own sake.</a:t>
            </a:r>
          </a:p>
          <a:p>
            <a:r>
              <a:rPr lang="en-US" sz="1200" kern="1200" dirty="0">
                <a:solidFill>
                  <a:schemeClr val="tx1"/>
                </a:solidFill>
                <a:effectLst/>
                <a:latin typeface="+mn-lt"/>
                <a:ea typeface="+mn-ea"/>
                <a:cs typeface="+mn-cs"/>
              </a:rPr>
              <a:t>WHEN: This cycle </a:t>
            </a:r>
            <a:r>
              <a:rPr lang="en-US" sz="1200" i="1" kern="1200" dirty="0">
                <a:solidFill>
                  <a:schemeClr val="tx1"/>
                </a:solidFill>
                <a:effectLst/>
                <a:latin typeface="+mn-lt"/>
                <a:ea typeface="+mn-ea"/>
                <a:cs typeface="+mn-cs"/>
              </a:rPr>
              <a:t>must be</a:t>
            </a:r>
            <a:r>
              <a:rPr lang="en-US" sz="1200" kern="1200" dirty="0">
                <a:solidFill>
                  <a:schemeClr val="tx1"/>
                </a:solidFill>
                <a:effectLst/>
                <a:latin typeface="+mn-lt"/>
                <a:ea typeface="+mn-ea"/>
                <a:cs typeface="+mn-cs"/>
              </a:rPr>
              <a:t> conducted in Concept Design. </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23</a:t>
            </a:fld>
            <a:endParaRPr lang="en-US"/>
          </a:p>
        </p:txBody>
      </p:sp>
    </p:spTree>
    <p:extLst>
      <p:ext uri="{BB962C8B-B14F-4D97-AF65-F5344CB8AC3E}">
        <p14:creationId xmlns:p14="http://schemas.microsoft.com/office/powerpoint/2010/main" val="41612375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24</a:t>
            </a:fld>
            <a:endParaRPr lang="en-US"/>
          </a:p>
        </p:txBody>
      </p:sp>
    </p:spTree>
    <p:extLst>
      <p:ext uri="{BB962C8B-B14F-4D97-AF65-F5344CB8AC3E}">
        <p14:creationId xmlns:p14="http://schemas.microsoft.com/office/powerpoint/2010/main" val="2048418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Section 6.3 “Modeling Cycle 3 - Load Reduction Modeling”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REQUIRED: This cycle is mandatory in the ASHRAE 209 standard and therefore should be a Basic Service. </a:t>
            </a:r>
          </a:p>
          <a:p>
            <a:r>
              <a:rPr lang="en-US" sz="1200" kern="1200" dirty="0">
                <a:solidFill>
                  <a:schemeClr val="tx1"/>
                </a:solidFill>
                <a:effectLst/>
                <a:latin typeface="+mn-lt"/>
                <a:ea typeface="+mn-ea"/>
                <a:cs typeface="+mn-cs"/>
              </a:rPr>
              <a:t>This cycle is focused on reducing both </a:t>
            </a:r>
            <a:r>
              <a:rPr lang="en-US" sz="1200" i="1" kern="1200" dirty="0">
                <a:solidFill>
                  <a:schemeClr val="tx1"/>
                </a:solidFill>
                <a:effectLst/>
                <a:latin typeface="+mn-lt"/>
                <a:ea typeface="+mn-ea"/>
                <a:cs typeface="+mn-cs"/>
              </a:rPr>
              <a:t>annual </a:t>
            </a:r>
            <a:r>
              <a:rPr lang="en-US" sz="1200" kern="1200" dirty="0">
                <a:solidFill>
                  <a:schemeClr val="tx1"/>
                </a:solidFill>
                <a:effectLst/>
                <a:latin typeface="+mn-lt"/>
                <a:ea typeface="+mn-ea"/>
                <a:cs typeface="+mn-cs"/>
              </a:rPr>
              <a:t>energy use as well as </a:t>
            </a:r>
            <a:r>
              <a:rPr lang="en-US" sz="1200" i="1" kern="1200" dirty="0">
                <a:solidFill>
                  <a:schemeClr val="tx1"/>
                </a:solidFill>
                <a:effectLst/>
                <a:latin typeface="+mn-lt"/>
                <a:ea typeface="+mn-ea"/>
                <a:cs typeface="+mn-cs"/>
              </a:rPr>
              <a:t>peak</a:t>
            </a:r>
            <a:r>
              <a:rPr lang="en-US" sz="1200" kern="1200" dirty="0">
                <a:solidFill>
                  <a:schemeClr val="tx1"/>
                </a:solidFill>
                <a:effectLst/>
                <a:latin typeface="+mn-lt"/>
                <a:ea typeface="+mn-ea"/>
                <a:cs typeface="+mn-cs"/>
              </a:rPr>
              <a:t> heating and cooling loads. The former reduces operating expenses and is generally includes in ‘payback’ or Return on Investment (ROI) calculations. For example, if the Owner spends more money on more efficient HVAC equipment, but it saves energy every year, that increased first cost will be paid for through annual energy savings. Peak loads, on the other hand, are used to determine system sizing. Peak load reduction strategies may include but are not limited to: a) building envelope, b) lighting and daylighting, c) internal equipment loads, d) outside air, e) passive conditioning and natural ventilation.</a:t>
            </a:r>
          </a:p>
          <a:p>
            <a:r>
              <a:rPr lang="en-US" sz="1200" kern="1200" dirty="0">
                <a:solidFill>
                  <a:schemeClr val="tx1"/>
                </a:solidFill>
                <a:effectLst/>
                <a:latin typeface="+mn-lt"/>
                <a:ea typeface="+mn-ea"/>
                <a:cs typeface="+mn-cs"/>
              </a:rPr>
              <a:t>For example, if the team designs a better thermal envelope, specifies better glazing, reduces the Window to Wall Ratio (WWR) or uses exterior sun shades to control solar heat gain, the overall net effect may be lower peak heating and cooling loads, thereby reducing the tons of cooling or </a:t>
            </a:r>
            <a:r>
              <a:rPr lang="en-US" sz="1200" kern="1200" dirty="0" err="1">
                <a:solidFill>
                  <a:schemeClr val="tx1"/>
                </a:solidFill>
                <a:effectLst/>
                <a:latin typeface="+mn-lt"/>
                <a:ea typeface="+mn-ea"/>
                <a:cs typeface="+mn-cs"/>
              </a:rPr>
              <a:t>Btus</a:t>
            </a:r>
            <a:r>
              <a:rPr lang="en-US" sz="1200" kern="1200" dirty="0">
                <a:solidFill>
                  <a:schemeClr val="tx1"/>
                </a:solidFill>
                <a:effectLst/>
                <a:latin typeface="+mn-lt"/>
                <a:ea typeface="+mn-ea"/>
                <a:cs typeface="+mn-cs"/>
              </a:rPr>
              <a:t> of heating necessary for maintaining building comfort. The construction budget may be able to carry fewer or smaller chillers, or be able to reduce or eliminate perimeter heat systems, for example. These are called ‘trade-offs’ and the net effect may be cost neutral in terms of first costs (construction costs) or even a cost savings. These trade-offs are identified and validated through energy modeling and load calculations. </a:t>
            </a:r>
          </a:p>
          <a:p>
            <a:r>
              <a:rPr lang="en-US" sz="1200" kern="1200" dirty="0">
                <a:solidFill>
                  <a:schemeClr val="tx1"/>
                </a:solidFill>
                <a:effectLst/>
                <a:latin typeface="+mn-lt"/>
                <a:ea typeface="+mn-ea"/>
                <a:cs typeface="+mn-cs"/>
              </a:rPr>
              <a:t>Peak load reduction may impact HVAC system selection or design; understanding how tradeoffs balance the costs of high-performance design elements helps to retain those elements in the design instead of rejecting them out of a gut VE instinct. </a:t>
            </a:r>
          </a:p>
          <a:p>
            <a:r>
              <a:rPr lang="en-US" sz="1200" kern="1200" dirty="0">
                <a:solidFill>
                  <a:schemeClr val="tx1"/>
                </a:solidFill>
                <a:effectLst/>
                <a:latin typeface="+mn-lt"/>
                <a:ea typeface="+mn-ea"/>
                <a:cs typeface="+mn-cs"/>
              </a:rPr>
              <a:t>NB: This model is self-referencing, rather than a comparison to a baseline. It is an exercise in optimizing the design for its own sake.</a:t>
            </a:r>
          </a:p>
          <a:p>
            <a:r>
              <a:rPr lang="en-US" sz="1200" kern="1200" dirty="0">
                <a:solidFill>
                  <a:schemeClr val="tx1"/>
                </a:solidFill>
                <a:effectLst/>
                <a:latin typeface="+mn-lt"/>
                <a:ea typeface="+mn-ea"/>
                <a:cs typeface="+mn-cs"/>
              </a:rPr>
              <a:t>WHEN: Because of the potential impacts on the design, this modeling cycle must be performed before HVAC system selection and </a:t>
            </a:r>
            <a:r>
              <a:rPr lang="en-US" sz="1200" i="1" kern="1200" dirty="0">
                <a:solidFill>
                  <a:schemeClr val="tx1"/>
                </a:solidFill>
                <a:effectLst/>
                <a:latin typeface="+mn-lt"/>
                <a:ea typeface="+mn-ea"/>
                <a:cs typeface="+mn-cs"/>
              </a:rPr>
              <a:t>no later than</a:t>
            </a:r>
            <a:r>
              <a:rPr lang="en-US" sz="1200" kern="1200" dirty="0">
                <a:solidFill>
                  <a:schemeClr val="tx1"/>
                </a:solidFill>
                <a:effectLst/>
                <a:latin typeface="+mn-lt"/>
                <a:ea typeface="+mn-ea"/>
                <a:cs typeface="+mn-cs"/>
              </a:rPr>
              <a:t> the end of Schematic Design. </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25</a:t>
            </a:fld>
            <a:endParaRPr lang="en-US"/>
          </a:p>
        </p:txBody>
      </p:sp>
    </p:spTree>
    <p:extLst>
      <p:ext uri="{BB962C8B-B14F-4D97-AF65-F5344CB8AC3E}">
        <p14:creationId xmlns:p14="http://schemas.microsoft.com/office/powerpoint/2010/main" val="2069567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29</a:t>
            </a:fld>
            <a:endParaRPr lang="en-US"/>
          </a:p>
        </p:txBody>
      </p:sp>
    </p:spTree>
    <p:extLst>
      <p:ext uri="{BB962C8B-B14F-4D97-AF65-F5344CB8AC3E}">
        <p14:creationId xmlns:p14="http://schemas.microsoft.com/office/powerpoint/2010/main" val="873959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APPLICABLE: This cycle of modeling is useful if more than one HVAC system is under consideration, for example radiant systems vs. forced air systems. This cycle is recommended as an </a:t>
            </a:r>
            <a:r>
              <a:rPr lang="en-US" sz="1200" i="1" kern="1200" dirty="0">
                <a:solidFill>
                  <a:schemeClr val="tx1"/>
                </a:solidFill>
                <a:effectLst/>
                <a:latin typeface="+mn-lt"/>
                <a:ea typeface="+mn-ea"/>
                <a:cs typeface="+mn-cs"/>
              </a:rPr>
              <a:t>Additional Service</a:t>
            </a:r>
            <a:r>
              <a:rPr lang="en-US" sz="1200" kern="1200" dirty="0">
                <a:solidFill>
                  <a:schemeClr val="tx1"/>
                </a:solidFill>
                <a:effectLst/>
                <a:latin typeface="+mn-lt"/>
                <a:ea typeface="+mn-ea"/>
                <a:cs typeface="+mn-cs"/>
              </a:rPr>
              <a:t> unless it is known to be relevant and critical to the design process from the outset. </a:t>
            </a:r>
          </a:p>
          <a:p>
            <a:r>
              <a:rPr lang="en-US" sz="1200" kern="1200" dirty="0">
                <a:solidFill>
                  <a:schemeClr val="tx1"/>
                </a:solidFill>
                <a:effectLst/>
                <a:latin typeface="+mn-lt"/>
                <a:ea typeface="+mn-ea"/>
                <a:cs typeface="+mn-cs"/>
              </a:rPr>
              <a:t>This cycle can be used to evaluate the annual energy demand impacts of various system options and the resulting impacts on building operating expenses. Modeling system options supports Life Cycle Cost Analysis (LCCA), which includes first costs, operating costs, maintenance costs, replacement costs, decommissioning costs and anticipated annual energy savings. This is often a good time to engage building operations personnel to discuss experience with existing systems, problems and challenges with occupant comfort, Operations and Maintenance protocols, as well as any concerns about new proposed systems. Education or training for new systems can begin at this stage if modeling shows compelling reason to pursue certain types of systems. </a:t>
            </a:r>
          </a:p>
          <a:p>
            <a:r>
              <a:rPr lang="en-US" sz="1200" kern="1200" dirty="0">
                <a:solidFill>
                  <a:schemeClr val="tx1"/>
                </a:solidFill>
                <a:effectLst/>
                <a:latin typeface="+mn-lt"/>
                <a:ea typeface="+mn-ea"/>
                <a:cs typeface="+mn-cs"/>
              </a:rPr>
              <a:t>NB: This modeling cycle begins to compare the design case to a baseline standard. There may be variations in the energy standards cited for code and certifications like LEED, so there may be one or more variations to the baseline model.</a:t>
            </a:r>
          </a:p>
          <a:p>
            <a:r>
              <a:rPr lang="en-US" sz="1200" kern="1200" dirty="0">
                <a:solidFill>
                  <a:schemeClr val="tx1"/>
                </a:solidFill>
                <a:effectLst/>
                <a:latin typeface="+mn-lt"/>
                <a:ea typeface="+mn-ea"/>
                <a:cs typeface="+mn-cs"/>
              </a:rPr>
              <a:t>WHEN: This cycle must be conducted after Cycle 3 – Load Reduction Modeling and before the HVAC system is selected. This typically occurs in late Schematic Design or early Design Development, no late than 50% Design Development.  </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30</a:t>
            </a:fld>
            <a:endParaRPr lang="en-US"/>
          </a:p>
        </p:txBody>
      </p:sp>
    </p:spTree>
    <p:extLst>
      <p:ext uri="{BB962C8B-B14F-4D97-AF65-F5344CB8AC3E}">
        <p14:creationId xmlns:p14="http://schemas.microsoft.com/office/powerpoint/2010/main" val="1913221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31</a:t>
            </a:fld>
            <a:endParaRPr lang="en-US"/>
          </a:p>
        </p:txBody>
      </p:sp>
    </p:spTree>
    <p:extLst>
      <p:ext uri="{BB962C8B-B14F-4D97-AF65-F5344CB8AC3E}">
        <p14:creationId xmlns:p14="http://schemas.microsoft.com/office/powerpoint/2010/main" val="3676002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b="1" u="sng" dirty="0">
                <a:cs typeface="Calibri"/>
              </a:rPr>
              <a:t>BUILDING TYPE</a:t>
            </a:r>
          </a:p>
          <a:p>
            <a:pPr marL="207750" indent="-207750">
              <a:buFontTx/>
              <a:buChar char="-"/>
            </a:pPr>
            <a:r>
              <a:rPr lang="en-US" dirty="0">
                <a:cs typeface="Calibri"/>
              </a:rPr>
              <a:t>Building types that are historically inefficient (i.e. K-12 or Senior Care or Hotels) may see steeper curve on future BPS</a:t>
            </a:r>
          </a:p>
          <a:p>
            <a:endParaRPr lang="en-US" dirty="0"/>
          </a:p>
        </p:txBody>
      </p:sp>
      <p:sp>
        <p:nvSpPr>
          <p:cNvPr id="4" name="Slide Number Placeholder 3"/>
          <p:cNvSpPr>
            <a:spLocks noGrp="1"/>
          </p:cNvSpPr>
          <p:nvPr>
            <p:ph type="sldNum" sz="quarter" idx="5"/>
          </p:nvPr>
        </p:nvSpPr>
        <p:spPr/>
        <p:txBody>
          <a:bodyPr/>
          <a:lstStyle/>
          <a:p>
            <a:fld id="{48FB1D9B-C32C-43FE-A9FD-42CFC21C25CD}" type="slidenum">
              <a:rPr lang="en-US" smtClean="0"/>
              <a:t>7</a:t>
            </a:fld>
            <a:endParaRPr lang="en-US" dirty="0"/>
          </a:p>
        </p:txBody>
      </p:sp>
    </p:spTree>
    <p:extLst>
      <p:ext uri="{BB962C8B-B14F-4D97-AF65-F5344CB8AC3E}">
        <p14:creationId xmlns:p14="http://schemas.microsoft.com/office/powerpoint/2010/main" val="61107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ENCOURAGED: This cycle is </a:t>
            </a:r>
            <a:r>
              <a:rPr lang="en-US" sz="1200" i="1" kern="1200" dirty="0">
                <a:solidFill>
                  <a:schemeClr val="tx1"/>
                </a:solidFill>
                <a:effectLst/>
                <a:latin typeface="+mn-lt"/>
                <a:ea typeface="+mn-ea"/>
                <a:cs typeface="+mn-cs"/>
              </a:rPr>
              <a:t>strongly recommended</a:t>
            </a:r>
            <a:r>
              <a:rPr lang="en-US" sz="1200" kern="1200" dirty="0">
                <a:solidFill>
                  <a:schemeClr val="tx1"/>
                </a:solidFill>
                <a:effectLst/>
                <a:latin typeface="+mn-lt"/>
                <a:ea typeface="+mn-ea"/>
                <a:cs typeface="+mn-cs"/>
              </a:rPr>
              <a:t> as a Basic Service.</a:t>
            </a:r>
          </a:p>
          <a:p>
            <a:r>
              <a:rPr lang="en-US" sz="1200" kern="1200" dirty="0">
                <a:solidFill>
                  <a:schemeClr val="tx1"/>
                </a:solidFill>
                <a:effectLst/>
                <a:latin typeface="+mn-lt"/>
                <a:ea typeface="+mn-ea"/>
                <a:cs typeface="+mn-cs"/>
              </a:rPr>
              <a:t>As the building design becomes more detailed, space use and partitioning are more defined, preliminary lighting layout is developed, AV and plug loads are provided, and other inputs are generated, the model can be updated and become more accurate. The model can be used as a tool to validate the direction of the design or highlight areas that are off course and need more attention. This cycle should be iterative, and the number of iterations depends on the size and complexity of the project as well as the design schedule. At a minimum, modeling should include updates on a) HVAC systems, b) Lighting Systems, c) Envelope Systems, d) Service Water Heating Systems, e) Process and Plug-load systems. After each iteration, a model review meeting or discussion would be helpful to discuss EEM and design opportunities. These meetings should be coordinated with commissioning activities once commissioning commences. </a:t>
            </a:r>
          </a:p>
          <a:p>
            <a:r>
              <a:rPr lang="en-US" sz="1200" kern="1200" dirty="0">
                <a:solidFill>
                  <a:schemeClr val="tx1"/>
                </a:solidFill>
                <a:effectLst/>
                <a:latin typeface="+mn-lt"/>
                <a:ea typeface="+mn-ea"/>
                <a:cs typeface="+mn-cs"/>
              </a:rPr>
              <a:t>NB: There may be variations in the energy standards cited for code and certifications like LEED, so while the ‘design case’ may consistently reference the same standard, there may be one or more variations to the baseline model.</a:t>
            </a:r>
          </a:p>
          <a:p>
            <a:r>
              <a:rPr lang="en-US" sz="1200" kern="1200" dirty="0">
                <a:solidFill>
                  <a:schemeClr val="tx1"/>
                </a:solidFill>
                <a:effectLst/>
                <a:latin typeface="+mn-lt"/>
                <a:ea typeface="+mn-ea"/>
                <a:cs typeface="+mn-cs"/>
              </a:rPr>
              <a:t>WHEN: This cycle should be iterative and may include check-ins at 50% and 100% Schematic Design, and 50% Design Development, to be defined in the Architect-Consultant scope agreement.</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32</a:t>
            </a:fld>
            <a:endParaRPr lang="en-US"/>
          </a:p>
        </p:txBody>
      </p:sp>
    </p:spTree>
    <p:extLst>
      <p:ext uri="{BB962C8B-B14F-4D97-AF65-F5344CB8AC3E}">
        <p14:creationId xmlns:p14="http://schemas.microsoft.com/office/powerpoint/2010/main" val="14299053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35</a:t>
            </a:fld>
            <a:endParaRPr lang="en-US"/>
          </a:p>
        </p:txBody>
      </p:sp>
    </p:spTree>
    <p:extLst>
      <p:ext uri="{BB962C8B-B14F-4D97-AF65-F5344CB8AC3E}">
        <p14:creationId xmlns:p14="http://schemas.microsoft.com/office/powerpoint/2010/main" val="750555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ENCOURAGED: This cycle is </a:t>
            </a:r>
            <a:r>
              <a:rPr lang="en-US" sz="1200" i="1" kern="1200" dirty="0">
                <a:solidFill>
                  <a:schemeClr val="tx1"/>
                </a:solidFill>
                <a:effectLst/>
                <a:latin typeface="+mn-lt"/>
                <a:ea typeface="+mn-ea"/>
                <a:cs typeface="+mn-cs"/>
              </a:rPr>
              <a:t>strongly recommended</a:t>
            </a:r>
            <a:r>
              <a:rPr lang="en-US" sz="1200" kern="1200" dirty="0">
                <a:solidFill>
                  <a:schemeClr val="tx1"/>
                </a:solidFill>
                <a:effectLst/>
                <a:latin typeface="+mn-lt"/>
                <a:ea typeface="+mn-ea"/>
                <a:cs typeface="+mn-cs"/>
              </a:rPr>
              <a:t> as a Basic Service.</a:t>
            </a:r>
          </a:p>
          <a:p>
            <a:r>
              <a:rPr lang="en-US" sz="1200" kern="1200" dirty="0">
                <a:solidFill>
                  <a:schemeClr val="tx1"/>
                </a:solidFill>
                <a:effectLst/>
                <a:latin typeface="+mn-lt"/>
                <a:ea typeface="+mn-ea"/>
                <a:cs typeface="+mn-cs"/>
              </a:rPr>
              <a:t>As the building design becomes more detailed, as enclosure materials and glazing systems are selected, systems and sub-systems more detailed and complex, HVAC system components, sensors and controls, scheduling, etc. are determined, the model can get more detailed and more accurate. If a couple of options are under consideration, the model can be used to evaluate merits (energy savings) of those options. the model can be updated and iterated for multi-variable optimization. This allows the team to identify when two or more design elements have a compounding impact on energy performance. This cycle should be iterative, and the number of iterations depends on the size and complexity of the project as well as the design schedule. After each iteration, a model review meeting or discussion would be helpful to discuss EEM and design opportunities. These meetings should be coordinated with commissioning activities.</a:t>
            </a:r>
          </a:p>
          <a:p>
            <a:r>
              <a:rPr lang="en-US" sz="1200" kern="1200" dirty="0">
                <a:solidFill>
                  <a:schemeClr val="tx1"/>
                </a:solidFill>
                <a:effectLst/>
                <a:latin typeface="+mn-lt"/>
                <a:ea typeface="+mn-ea"/>
                <a:cs typeface="+mn-cs"/>
              </a:rPr>
              <a:t>NB: There may be variations in the energy standards cited for code and certifications like LEED, so while the ‘design case’ may consistently reference the same standard, there may be one or more variations to the baseline model.</a:t>
            </a:r>
          </a:p>
          <a:p>
            <a:r>
              <a:rPr lang="en-US" sz="1200" kern="1200" dirty="0">
                <a:solidFill>
                  <a:schemeClr val="tx1"/>
                </a:solidFill>
                <a:effectLst/>
                <a:latin typeface="+mn-lt"/>
                <a:ea typeface="+mn-ea"/>
                <a:cs typeface="+mn-cs"/>
              </a:rPr>
              <a:t>WHEN: This cycle should be iterative and may include check-ins at 50% and 100% Design Development, 50% and 95% Construction Documents, to be defined in the Architect-Consultant scope agreement.</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36</a:t>
            </a:fld>
            <a:endParaRPr lang="en-US"/>
          </a:p>
        </p:txBody>
      </p:sp>
    </p:spTree>
    <p:extLst>
      <p:ext uri="{BB962C8B-B14F-4D97-AF65-F5344CB8AC3E}">
        <p14:creationId xmlns:p14="http://schemas.microsoft.com/office/powerpoint/2010/main" val="778937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ENCOURAGED: This cycle is </a:t>
            </a:r>
            <a:r>
              <a:rPr lang="en-US" sz="1200" i="1" kern="1200" dirty="0">
                <a:solidFill>
                  <a:schemeClr val="tx1"/>
                </a:solidFill>
                <a:effectLst/>
                <a:latin typeface="+mn-lt"/>
                <a:ea typeface="+mn-ea"/>
                <a:cs typeface="+mn-cs"/>
              </a:rPr>
              <a:t>strongly recommended</a:t>
            </a:r>
            <a:r>
              <a:rPr lang="en-US" sz="1200" kern="1200" dirty="0">
                <a:solidFill>
                  <a:schemeClr val="tx1"/>
                </a:solidFill>
                <a:effectLst/>
                <a:latin typeface="+mn-lt"/>
                <a:ea typeface="+mn-ea"/>
                <a:cs typeface="+mn-cs"/>
              </a:rPr>
              <a:t> as a Basic Service.</a:t>
            </a:r>
          </a:p>
          <a:p>
            <a:r>
              <a:rPr lang="en-US" sz="1200" kern="1200" dirty="0">
                <a:solidFill>
                  <a:schemeClr val="tx1"/>
                </a:solidFill>
                <a:effectLst/>
                <a:latin typeface="+mn-lt"/>
                <a:ea typeface="+mn-ea"/>
                <a:cs typeface="+mn-cs"/>
              </a:rPr>
              <a:t>As the building design becomes more detailed, as enclosure materials and glazing systems are selected, systems and sub-systems more detailed and complex, HVAC system components, sensors and controls, scheduling, etc. are determined, the model can get more detailed and more accurate. If a couple of options are under consideration, the model can be used to evaluate merits (energy savings) of those options. the model can be updated and iterated for multi-variable optimization. This allows the team to identify when two or more design elements have a compounding impact on energy performance. This cycle should be iterative, and the number of iterations depends on the size and complexity of the project as well as the design schedule. After each iteration, a model review meeting or discussion would be helpful to discuss EEM and design opportunities. These meetings should be coordinated with commissioning activities.</a:t>
            </a:r>
          </a:p>
          <a:p>
            <a:r>
              <a:rPr lang="en-US" sz="1200" kern="1200" dirty="0">
                <a:solidFill>
                  <a:schemeClr val="tx1"/>
                </a:solidFill>
                <a:effectLst/>
                <a:latin typeface="+mn-lt"/>
                <a:ea typeface="+mn-ea"/>
                <a:cs typeface="+mn-cs"/>
              </a:rPr>
              <a:t>NB: There may be variations in the energy standards cited for code and certifications like LEED, so while the ‘design case’ may consistently reference the same standard, there may be one or more variations to the baseline model.</a:t>
            </a:r>
          </a:p>
          <a:p>
            <a:r>
              <a:rPr lang="en-US" sz="1200" kern="1200" dirty="0">
                <a:solidFill>
                  <a:schemeClr val="tx1"/>
                </a:solidFill>
                <a:effectLst/>
                <a:latin typeface="+mn-lt"/>
                <a:ea typeface="+mn-ea"/>
                <a:cs typeface="+mn-cs"/>
              </a:rPr>
              <a:t>WHEN: This cycle should be iterative and may include check-ins at 50% and 100% Design Development, 50% and 95% Construction Documents, to be defined in the Architect-Consultant scope agreement.</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37</a:t>
            </a:fld>
            <a:endParaRPr lang="en-US"/>
          </a:p>
        </p:txBody>
      </p:sp>
    </p:spTree>
    <p:extLst>
      <p:ext uri="{BB962C8B-B14F-4D97-AF65-F5344CB8AC3E}">
        <p14:creationId xmlns:p14="http://schemas.microsoft.com/office/powerpoint/2010/main" val="388995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ENCOURAGED: This cycle is </a:t>
            </a:r>
            <a:r>
              <a:rPr lang="en-US" sz="1200" i="1" kern="1200" dirty="0">
                <a:solidFill>
                  <a:schemeClr val="tx1"/>
                </a:solidFill>
                <a:effectLst/>
                <a:latin typeface="+mn-lt"/>
                <a:ea typeface="+mn-ea"/>
                <a:cs typeface="+mn-cs"/>
              </a:rPr>
              <a:t>strongly recommended</a:t>
            </a:r>
            <a:r>
              <a:rPr lang="en-US" sz="1200" kern="1200" dirty="0">
                <a:solidFill>
                  <a:schemeClr val="tx1"/>
                </a:solidFill>
                <a:effectLst/>
                <a:latin typeface="+mn-lt"/>
                <a:ea typeface="+mn-ea"/>
                <a:cs typeface="+mn-cs"/>
              </a:rPr>
              <a:t> as a Basic Service.</a:t>
            </a:r>
          </a:p>
          <a:p>
            <a:r>
              <a:rPr lang="en-US" sz="1200" kern="1200" dirty="0">
                <a:solidFill>
                  <a:schemeClr val="tx1"/>
                </a:solidFill>
                <a:effectLst/>
                <a:latin typeface="+mn-lt"/>
                <a:ea typeface="+mn-ea"/>
                <a:cs typeface="+mn-cs"/>
              </a:rPr>
              <a:t>As the building design becomes more detailed, as enclosure materials and glazing systems are selected, systems and sub-systems more detailed and complex, HVAC system components, sensors and controls, scheduling, etc. are determined, the model can get more detailed and more accurate. If a couple of options are under consideration, the model can be used to evaluate merits (energy savings) of those options. the model can be updated and iterated for multi-variable optimization. This allows the team to identify when two or more design elements have a compounding impact on energy performance. This cycle should be iterative, and the number of iterations depends on the size and complexity of the project as well as the design schedule. After each iteration, a model review meeting or discussion would be helpful to discuss EEM and design opportunities. These meetings should be coordinated with commissioning activities.</a:t>
            </a:r>
          </a:p>
          <a:p>
            <a:r>
              <a:rPr lang="en-US" sz="1200" kern="1200" dirty="0">
                <a:solidFill>
                  <a:schemeClr val="tx1"/>
                </a:solidFill>
                <a:effectLst/>
                <a:latin typeface="+mn-lt"/>
                <a:ea typeface="+mn-ea"/>
                <a:cs typeface="+mn-cs"/>
              </a:rPr>
              <a:t>NB: There may be variations in the energy standards cited for code and certifications like LEED, so while the ‘design case’ may consistently reference the same standard, there may be one or more variations to the baseline model.</a:t>
            </a:r>
          </a:p>
          <a:p>
            <a:r>
              <a:rPr lang="en-US" sz="1200" kern="1200" dirty="0">
                <a:solidFill>
                  <a:schemeClr val="tx1"/>
                </a:solidFill>
                <a:effectLst/>
                <a:latin typeface="+mn-lt"/>
                <a:ea typeface="+mn-ea"/>
                <a:cs typeface="+mn-cs"/>
              </a:rPr>
              <a:t>WHEN: This cycle should be iterative and may include check-ins at 50% and 100% Design Development, 50% and 95% Construction Documents, to be defined in the Architect-Consultant scope agreement.</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38</a:t>
            </a:fld>
            <a:endParaRPr lang="en-US"/>
          </a:p>
        </p:txBody>
      </p:sp>
    </p:spTree>
    <p:extLst>
      <p:ext uri="{BB962C8B-B14F-4D97-AF65-F5344CB8AC3E}">
        <p14:creationId xmlns:p14="http://schemas.microsoft.com/office/powerpoint/2010/main" val="980437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39</a:t>
            </a:fld>
            <a:endParaRPr lang="en-US"/>
          </a:p>
        </p:txBody>
      </p:sp>
    </p:spTree>
    <p:extLst>
      <p:ext uri="{BB962C8B-B14F-4D97-AF65-F5344CB8AC3E}">
        <p14:creationId xmlns:p14="http://schemas.microsoft.com/office/powerpoint/2010/main" val="33655027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APPLICABLE: This cycle is recommended as an </a:t>
            </a:r>
            <a:r>
              <a:rPr lang="en-US" sz="1200" i="1" kern="1200" dirty="0">
                <a:solidFill>
                  <a:schemeClr val="tx1"/>
                </a:solidFill>
                <a:effectLst/>
                <a:latin typeface="+mn-lt"/>
                <a:ea typeface="+mn-ea"/>
                <a:cs typeface="+mn-cs"/>
              </a:rPr>
              <a:t>Additional Service</a:t>
            </a:r>
            <a:r>
              <a:rPr lang="en-US" sz="1200" kern="1200" dirty="0">
                <a:solidFill>
                  <a:schemeClr val="tx1"/>
                </a:solidFill>
                <a:effectLst/>
                <a:latin typeface="+mn-lt"/>
                <a:ea typeface="+mn-ea"/>
                <a:cs typeface="+mn-cs"/>
              </a:rPr>
              <a:t> if needed to support Value Engineering discussions and to inform decisions.</a:t>
            </a:r>
          </a:p>
          <a:p>
            <a:r>
              <a:rPr lang="en-US" sz="1200" kern="1200" dirty="0">
                <a:solidFill>
                  <a:schemeClr val="tx1"/>
                </a:solidFill>
                <a:effectLst/>
                <a:latin typeface="+mn-lt"/>
                <a:ea typeface="+mn-ea"/>
                <a:cs typeface="+mn-cs"/>
              </a:rPr>
              <a:t>This cycle of simulation can support VE decisions, for example, 1. a reduction in window to wall ratio or improvement to higher performance glazing (or combination of both strategies) that reduces peak cooling loads sufficiently to eliminate a chiller while also maintaining performance expectations 2. a reduction in perimeter glazing or improvement in glazing characteristics to eliminate the perimeter heat system while maintaining performance and occupant comfort. Both exercises a) bring the project back into budget, b) validate performance targets will be maintained even with design changes. Energy simulation in this cycle is intended to confirm that performance expectations are maintained despite taking the VE option, or else the option may be discarded. </a:t>
            </a:r>
          </a:p>
          <a:p>
            <a:r>
              <a:rPr lang="en-US" sz="1200" kern="1200" dirty="0">
                <a:solidFill>
                  <a:schemeClr val="tx1"/>
                </a:solidFill>
                <a:effectLst/>
                <a:latin typeface="+mn-lt"/>
                <a:ea typeface="+mn-ea"/>
                <a:cs typeface="+mn-cs"/>
              </a:rPr>
              <a:t>After each VE model is run, a model review meeting or discussion would be helpful to discuss outcomes and opportunities, as well as to make decisions and give direction for design changes. These meetings should be coordinated with commissioning activities.</a:t>
            </a:r>
          </a:p>
          <a:p>
            <a:r>
              <a:rPr lang="en-US" sz="1200" kern="1200" dirty="0">
                <a:solidFill>
                  <a:schemeClr val="tx1"/>
                </a:solidFill>
                <a:effectLst/>
                <a:latin typeface="+mn-lt"/>
                <a:ea typeface="+mn-ea"/>
                <a:cs typeface="+mn-cs"/>
              </a:rPr>
              <a:t>NB: There may be variations in the energy standards cited for code and certifications like LEED, so while the ‘design case’ may consistently reference the same standard, there may be one or more variations to the baseline model.</a:t>
            </a:r>
          </a:p>
          <a:p>
            <a:r>
              <a:rPr lang="en-US" sz="1200" kern="1200" dirty="0">
                <a:solidFill>
                  <a:schemeClr val="tx1"/>
                </a:solidFill>
                <a:effectLst/>
                <a:latin typeface="+mn-lt"/>
                <a:ea typeface="+mn-ea"/>
                <a:cs typeface="+mn-cs"/>
              </a:rPr>
              <a:t>WHEN: This cycle should be conducted as needed, typically in Design Development and Construction Documents VE exercises. Inclusion as a Basic Service or Additional Service to be defined in the Architect-Consultant scope agreement.</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40</a:t>
            </a:fld>
            <a:endParaRPr lang="en-US"/>
          </a:p>
        </p:txBody>
      </p:sp>
    </p:spTree>
    <p:extLst>
      <p:ext uri="{BB962C8B-B14F-4D97-AF65-F5344CB8AC3E}">
        <p14:creationId xmlns:p14="http://schemas.microsoft.com/office/powerpoint/2010/main" val="31982747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41</a:t>
            </a:fld>
            <a:endParaRPr lang="en-US"/>
          </a:p>
        </p:txBody>
      </p:sp>
    </p:spTree>
    <p:extLst>
      <p:ext uri="{BB962C8B-B14F-4D97-AF65-F5344CB8AC3E}">
        <p14:creationId xmlns:p14="http://schemas.microsoft.com/office/powerpoint/2010/main" val="7666378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ENCOURAGED/REQUIRED: This cycle of modeling is typically necessary to demonstrate code compliance. This cycle is </a:t>
            </a:r>
            <a:r>
              <a:rPr lang="en-US" sz="1200" i="1" kern="1200" dirty="0">
                <a:solidFill>
                  <a:schemeClr val="tx1"/>
                </a:solidFill>
                <a:effectLst/>
                <a:latin typeface="+mn-lt"/>
                <a:ea typeface="+mn-ea"/>
                <a:cs typeface="+mn-cs"/>
              </a:rPr>
              <a:t>strongly recommended</a:t>
            </a:r>
            <a:r>
              <a:rPr lang="en-US" sz="1200" kern="1200" dirty="0">
                <a:solidFill>
                  <a:schemeClr val="tx1"/>
                </a:solidFill>
                <a:effectLst/>
                <a:latin typeface="+mn-lt"/>
                <a:ea typeface="+mn-ea"/>
                <a:cs typeface="+mn-cs"/>
              </a:rPr>
              <a:t> as a Basic Service.</a:t>
            </a:r>
          </a:p>
          <a:p>
            <a:r>
              <a:rPr lang="en-US" sz="1200" kern="1200" dirty="0">
                <a:solidFill>
                  <a:schemeClr val="tx1"/>
                </a:solidFill>
                <a:effectLst/>
                <a:latin typeface="+mn-lt"/>
                <a:ea typeface="+mn-ea"/>
                <a:cs typeface="+mn-cs"/>
              </a:rPr>
              <a:t>This cycle is often referred to as a ‘compliance model’ or ‘documentation model’ as it is a model reflective of the completed design, intended to demonstrate compliance with the energy code and/or LEED criteria (or other certification program). There may be variations in the energy standards cited for code and certifications like LEED, so while the ‘design case’ may consistently reference the same standard, there may be one or more variations to the baseline model.</a:t>
            </a:r>
          </a:p>
          <a:p>
            <a:r>
              <a:rPr lang="en-US" sz="1200" kern="1200" dirty="0">
                <a:solidFill>
                  <a:schemeClr val="tx1"/>
                </a:solidFill>
                <a:effectLst/>
                <a:latin typeface="+mn-lt"/>
                <a:ea typeface="+mn-ea"/>
                <a:cs typeface="+mn-cs"/>
              </a:rPr>
              <a:t> This model is not intended to provide design feedback, assist with VE exercises or improve the project in any way. It is a close-out of design modeling in order to obtain a permit or LEED points. Unfortunately, for too many projects this is the first and only fully executed energy model contracted in the design process. This is too late to improve the design or identify savings in construction costs or annual operating expenses. 99.9% of the value in energy modeling has been left on the table. </a:t>
            </a:r>
          </a:p>
          <a:p>
            <a:r>
              <a:rPr lang="en-US" sz="1200" kern="1200" dirty="0">
                <a:solidFill>
                  <a:schemeClr val="tx1"/>
                </a:solidFill>
                <a:effectLst/>
                <a:latin typeface="+mn-lt"/>
                <a:ea typeface="+mn-ea"/>
                <a:cs typeface="+mn-cs"/>
              </a:rPr>
              <a:t>WHEN: This cycle is conducted at the end of Construction Documents for permit application, and often overlaps with the beginning of Construction Administration for LEED documentation. </a:t>
            </a:r>
          </a:p>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42</a:t>
            </a:fld>
            <a:endParaRPr lang="en-US"/>
          </a:p>
        </p:txBody>
      </p:sp>
    </p:spTree>
    <p:extLst>
      <p:ext uri="{BB962C8B-B14F-4D97-AF65-F5344CB8AC3E}">
        <p14:creationId xmlns:p14="http://schemas.microsoft.com/office/powerpoint/2010/main" val="4196223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Real change in any endeavor is not achievable unless you </a:t>
            </a:r>
            <a:r>
              <a:rPr lang="en-US" b="1" dirty="0"/>
              <a:t>set targets, measure performance, and track progress </a:t>
            </a:r>
            <a:r>
              <a:rPr lang="en-US" dirty="0"/>
              <a:t>toward your goal.</a:t>
            </a:r>
          </a:p>
          <a:p>
            <a:pPr marL="628650" lvl="1" indent="-171450">
              <a:buFontTx/>
              <a:buChar char="-"/>
            </a:pPr>
            <a:r>
              <a:rPr lang="en-US" dirty="0"/>
              <a:t>Whether energy performance, diversity or even something as simple as weight loss. </a:t>
            </a:r>
          </a:p>
          <a:p>
            <a:pPr marL="171450" indent="-171450">
              <a:buFontTx/>
              <a:buChar char="-"/>
            </a:pPr>
            <a:endParaRPr lang="en-US" dirty="0"/>
          </a:p>
          <a:p>
            <a:pPr marL="171450" indent="-171450">
              <a:buFontTx/>
              <a:buChar char="-"/>
            </a:pPr>
            <a:r>
              <a:rPr lang="en-US" b="1" dirty="0"/>
              <a:t>You are what your measure. </a:t>
            </a:r>
            <a:r>
              <a:rPr lang="en-US" dirty="0"/>
              <a:t>This is the intent behind BPS. </a:t>
            </a:r>
            <a:endParaRPr lang="en-US" b="1" dirty="0"/>
          </a:p>
          <a:p>
            <a:pPr marL="171450" indent="-171450">
              <a:buFontTx/>
              <a:buChar char="-"/>
            </a:pPr>
            <a:endParaRPr lang="en-US" dirty="0"/>
          </a:p>
          <a:p>
            <a:pPr marL="171450" indent="-171450">
              <a:buFontTx/>
              <a:buChar char="-"/>
            </a:pPr>
            <a:r>
              <a:rPr lang="en-US" dirty="0"/>
              <a:t>Given all that is at stake in reducing energy use and carbon footprints, it is important to know how to comply with these requirements in a way that does not create additional liability for the architect.  </a:t>
            </a:r>
          </a:p>
          <a:p>
            <a:endParaRPr lang="en-US" dirty="0"/>
          </a:p>
        </p:txBody>
      </p:sp>
      <p:sp>
        <p:nvSpPr>
          <p:cNvPr id="4" name="Slide Number Placeholder 3"/>
          <p:cNvSpPr>
            <a:spLocks noGrp="1"/>
          </p:cNvSpPr>
          <p:nvPr>
            <p:ph type="sldNum" sz="quarter" idx="10"/>
          </p:nvPr>
        </p:nvSpPr>
        <p:spPr/>
        <p:txBody>
          <a:bodyPr/>
          <a:lstStyle/>
          <a:p>
            <a:fld id="{F216FAB0-ABB1-4D51-9123-3D05B77AE918}" type="slidenum">
              <a:rPr lang="en-US" smtClean="0"/>
              <a:t>43</a:t>
            </a:fld>
            <a:endParaRPr lang="en-US"/>
          </a:p>
        </p:txBody>
      </p:sp>
    </p:spTree>
    <p:extLst>
      <p:ext uri="{BB962C8B-B14F-4D97-AF65-F5344CB8AC3E}">
        <p14:creationId xmlns:p14="http://schemas.microsoft.com/office/powerpoint/2010/main" val="4026864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Real change in any endeavor is not achievable unless you </a:t>
            </a:r>
            <a:r>
              <a:rPr lang="en-US" b="1" dirty="0"/>
              <a:t>set targets, measure performance, and track progress </a:t>
            </a:r>
            <a:r>
              <a:rPr lang="en-US" dirty="0"/>
              <a:t>toward your goal.</a:t>
            </a:r>
          </a:p>
          <a:p>
            <a:pPr marL="628650" lvl="1" indent="-171450">
              <a:buFontTx/>
              <a:buChar char="-"/>
            </a:pPr>
            <a:r>
              <a:rPr lang="en-US" dirty="0"/>
              <a:t>Whether energy performance, diversity or even something as simple as weight loss. </a:t>
            </a:r>
          </a:p>
          <a:p>
            <a:pPr marL="171450" indent="-171450">
              <a:buFontTx/>
              <a:buChar char="-"/>
            </a:pPr>
            <a:endParaRPr lang="en-US" dirty="0"/>
          </a:p>
          <a:p>
            <a:pPr marL="171450" indent="-171450">
              <a:buFontTx/>
              <a:buChar char="-"/>
            </a:pPr>
            <a:r>
              <a:rPr lang="en-US" b="1" dirty="0"/>
              <a:t>You are what your measure. </a:t>
            </a:r>
            <a:r>
              <a:rPr lang="en-US" dirty="0"/>
              <a:t>This is the intent behind BPS. </a:t>
            </a:r>
            <a:endParaRPr lang="en-US" b="1" dirty="0"/>
          </a:p>
          <a:p>
            <a:pPr marL="171450" indent="-171450">
              <a:buFontTx/>
              <a:buChar char="-"/>
            </a:pPr>
            <a:endParaRPr lang="en-US" dirty="0"/>
          </a:p>
          <a:p>
            <a:pPr marL="171450" indent="-171450">
              <a:buFontTx/>
              <a:buChar char="-"/>
            </a:pPr>
            <a:r>
              <a:rPr lang="en-US" dirty="0"/>
              <a:t>Given all that is at stake in reducing energy use and carbon footprints, it is important to know how to comply with these requirements in a way that does not create additional liability for the architect.  </a:t>
            </a:r>
          </a:p>
          <a:p>
            <a:endParaRPr lang="en-US" dirty="0"/>
          </a:p>
        </p:txBody>
      </p:sp>
      <p:sp>
        <p:nvSpPr>
          <p:cNvPr id="4" name="Slide Number Placeholder 3"/>
          <p:cNvSpPr>
            <a:spLocks noGrp="1"/>
          </p:cNvSpPr>
          <p:nvPr>
            <p:ph type="sldNum" sz="quarter" idx="10"/>
          </p:nvPr>
        </p:nvSpPr>
        <p:spPr/>
        <p:txBody>
          <a:bodyPr/>
          <a:lstStyle/>
          <a:p>
            <a:fld id="{F216FAB0-ABB1-4D51-9123-3D05B77AE918}" type="slidenum">
              <a:rPr lang="en-US" smtClean="0"/>
              <a:t>8</a:t>
            </a:fld>
            <a:endParaRPr lang="en-US"/>
          </a:p>
        </p:txBody>
      </p:sp>
    </p:spTree>
    <p:extLst>
      <p:ext uri="{BB962C8B-B14F-4D97-AF65-F5344CB8AC3E}">
        <p14:creationId xmlns:p14="http://schemas.microsoft.com/office/powerpoint/2010/main" val="38958363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44</a:t>
            </a:fld>
            <a:endParaRPr lang="en-US"/>
          </a:p>
        </p:txBody>
      </p:sp>
    </p:spTree>
    <p:extLst>
      <p:ext uri="{BB962C8B-B14F-4D97-AF65-F5344CB8AC3E}">
        <p14:creationId xmlns:p14="http://schemas.microsoft.com/office/powerpoint/2010/main" val="4047023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https://core.ac.uk/download/pdf/79559397.pdf  </a:t>
            </a:r>
          </a:p>
        </p:txBody>
      </p:sp>
      <p:sp>
        <p:nvSpPr>
          <p:cNvPr id="4" name="Slide Number Placeholder 3"/>
          <p:cNvSpPr>
            <a:spLocks noGrp="1"/>
          </p:cNvSpPr>
          <p:nvPr>
            <p:ph type="sldNum" sz="quarter" idx="5"/>
          </p:nvPr>
        </p:nvSpPr>
        <p:spPr/>
        <p:txBody>
          <a:bodyPr/>
          <a:lstStyle/>
          <a:p>
            <a:fld id="{27874A9E-A3A4-40F0-9A97-CF0A69313AB3}" type="slidenum">
              <a:rPr lang="en-US" smtClean="0"/>
              <a:t>45</a:t>
            </a:fld>
            <a:endParaRPr lang="en-US"/>
          </a:p>
        </p:txBody>
      </p:sp>
    </p:spTree>
    <p:extLst>
      <p:ext uri="{BB962C8B-B14F-4D97-AF65-F5344CB8AC3E}">
        <p14:creationId xmlns:p14="http://schemas.microsoft.com/office/powerpoint/2010/main" val="1337497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4225" y="382588"/>
            <a:ext cx="5632450" cy="3168650"/>
          </a:xfrm>
        </p:spPr>
      </p:sp>
      <p:sp>
        <p:nvSpPr>
          <p:cNvPr id="3" name="Notes Placeholder 2"/>
          <p:cNvSpPr>
            <a:spLocks noGrp="1"/>
          </p:cNvSpPr>
          <p:nvPr>
            <p:ph type="body" idx="1"/>
          </p:nvPr>
        </p:nvSpPr>
        <p:spPr>
          <a:xfrm>
            <a:off x="710247" y="3551238"/>
            <a:ext cx="5681980" cy="3958822"/>
          </a:xfrm>
        </p:spPr>
        <p:txBody>
          <a:bodyPr/>
          <a:lstStyle/>
          <a:p>
            <a:pPr marL="176679" indent="-176679">
              <a:buFontTx/>
              <a:buChar char="-"/>
            </a:pPr>
            <a:r>
              <a:rPr lang="en-US" dirty="0"/>
              <a:t>Focus on Energy Modeling Subconsultant Agreement in the context of AIA Standard Form Agreements.  </a:t>
            </a:r>
          </a:p>
          <a:p>
            <a:pPr marL="176679" indent="-176679">
              <a:buFontTx/>
              <a:buChar char="-"/>
            </a:pPr>
            <a:r>
              <a:rPr lang="en-US" dirty="0"/>
              <a:t>Drill down on specifics of how Energy Modeling may work across the standard design phases.  </a:t>
            </a:r>
          </a:p>
          <a:p>
            <a:pPr marL="176679" indent="-176679">
              <a:buFontTx/>
              <a:buChar char="-"/>
            </a:pPr>
            <a:endParaRPr lang="en-US" dirty="0"/>
          </a:p>
          <a:p>
            <a:r>
              <a:rPr lang="en-US" b="1" u="sng" dirty="0"/>
              <a:t>CAVEATS</a:t>
            </a:r>
            <a:r>
              <a:rPr lang="en-US" dirty="0"/>
              <a:t>:</a:t>
            </a:r>
          </a:p>
          <a:p>
            <a:pPr marL="205311" indent="-205311">
              <a:buFontTx/>
              <a:buChar char="-"/>
            </a:pPr>
            <a:r>
              <a:rPr lang="en-US" dirty="0"/>
              <a:t>We will </a:t>
            </a:r>
            <a:r>
              <a:rPr lang="en-US" b="1" u="sng" dirty="0"/>
              <a:t>discuss a process </a:t>
            </a:r>
            <a:r>
              <a:rPr lang="en-US" dirty="0"/>
              <a:t>for compliance with BPS in the context of standard form industry contracts; specifically, the </a:t>
            </a:r>
            <a:r>
              <a:rPr lang="en-US" b="1" u="sng" dirty="0"/>
              <a:t>C401 – Standard Form Agreement Between Architect &amp; Consultant</a:t>
            </a:r>
            <a:endParaRPr lang="en-US" dirty="0"/>
          </a:p>
          <a:p>
            <a:pPr marL="205311" indent="-205311">
              <a:buFontTx/>
              <a:buChar char="-"/>
            </a:pPr>
            <a:r>
              <a:rPr lang="en-US" dirty="0"/>
              <a:t>A few things about the </a:t>
            </a:r>
            <a:r>
              <a:rPr lang="en-US" b="1" u="sng" dirty="0"/>
              <a:t>contract language</a:t>
            </a:r>
            <a:r>
              <a:rPr lang="en-US" dirty="0"/>
              <a:t>:</a:t>
            </a:r>
          </a:p>
          <a:p>
            <a:pPr marL="670924" lvl="1" indent="-205311">
              <a:buFontTx/>
              <a:buChar char="-"/>
            </a:pPr>
            <a:r>
              <a:rPr lang="en-US" dirty="0"/>
              <a:t>The </a:t>
            </a:r>
            <a:r>
              <a:rPr lang="en-US" b="1" u="sng" dirty="0"/>
              <a:t>language proposed is neutral </a:t>
            </a:r>
            <a:r>
              <a:rPr lang="en-US" dirty="0"/>
              <a:t>enough to apply across jurisdictions; we will point out how the language should be interpreted under the CEDC Act</a:t>
            </a:r>
          </a:p>
          <a:p>
            <a:pPr marL="670924" lvl="1" indent="-205311">
              <a:buFontTx/>
              <a:buChar char="-"/>
            </a:pPr>
            <a:r>
              <a:rPr lang="en-US" dirty="0"/>
              <a:t>While we are using AIA Documents and I serve on the AIA Documents Committee, the </a:t>
            </a:r>
            <a:r>
              <a:rPr lang="en-US" b="1" u="sng" dirty="0"/>
              <a:t>modifications are not AIA approved </a:t>
            </a:r>
            <a:r>
              <a:rPr lang="en-US" dirty="0"/>
              <a:t>alternative language.  There is </a:t>
            </a:r>
            <a:r>
              <a:rPr lang="en-US" b="1" u="sng" dirty="0"/>
              <a:t>no express or implied endorsement </a:t>
            </a:r>
            <a:r>
              <a:rPr lang="en-US" dirty="0"/>
              <a:t>of this language by the AIA or the AIA Documents Committee</a:t>
            </a:r>
          </a:p>
          <a:p>
            <a:pPr marL="670924" lvl="1" indent="-205311">
              <a:buFontTx/>
              <a:buChar char="-"/>
            </a:pPr>
            <a:r>
              <a:rPr lang="en-US" dirty="0"/>
              <a:t>We will discuss a </a:t>
            </a:r>
            <a:r>
              <a:rPr lang="en-US" b="1" u="sng" dirty="0"/>
              <a:t>conceptual approach </a:t>
            </a:r>
            <a:r>
              <a:rPr lang="en-US" dirty="0"/>
              <a:t>to addressing BPS.  Every project is different.  </a:t>
            </a:r>
            <a:r>
              <a:rPr lang="en-US" b="1" u="sng" dirty="0"/>
              <a:t>HOK is not providing legal advice </a:t>
            </a:r>
            <a:r>
              <a:rPr lang="en-US" dirty="0"/>
              <a:t>by offering these modifications. Always consult with your own legal counsel on appropriate contract language.</a:t>
            </a:r>
          </a:p>
          <a:p>
            <a:pPr marL="176679" indent="-176679">
              <a:buFontTx/>
              <a:buChar char="-"/>
            </a:pPr>
            <a:endParaRPr lang="en-US" dirty="0"/>
          </a:p>
          <a:p>
            <a:endParaRPr lang="en-US" dirty="0"/>
          </a:p>
        </p:txBody>
      </p:sp>
      <p:sp>
        <p:nvSpPr>
          <p:cNvPr id="4" name="Slide Number Placeholder 3"/>
          <p:cNvSpPr>
            <a:spLocks noGrp="1"/>
          </p:cNvSpPr>
          <p:nvPr>
            <p:ph type="sldNum" sz="quarter" idx="10"/>
          </p:nvPr>
        </p:nvSpPr>
        <p:spPr/>
        <p:txBody>
          <a:bodyPr/>
          <a:lstStyle/>
          <a:p>
            <a:fld id="{F216FAB0-ABB1-4D51-9123-3D05B77AE918}" type="slidenum">
              <a:rPr lang="en-US" smtClean="0"/>
              <a:t>46</a:t>
            </a:fld>
            <a:endParaRPr lang="en-US"/>
          </a:p>
        </p:txBody>
      </p:sp>
    </p:spTree>
    <p:extLst>
      <p:ext uri="{BB962C8B-B14F-4D97-AF65-F5344CB8AC3E}">
        <p14:creationId xmlns:p14="http://schemas.microsoft.com/office/powerpoint/2010/main" val="3825234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280988"/>
            <a:ext cx="5632450" cy="3168650"/>
          </a:xfrm>
        </p:spPr>
      </p:sp>
      <p:sp>
        <p:nvSpPr>
          <p:cNvPr id="3" name="Notes Placeholder 2"/>
          <p:cNvSpPr>
            <a:spLocks noGrp="1"/>
          </p:cNvSpPr>
          <p:nvPr>
            <p:ph type="body" idx="1"/>
          </p:nvPr>
        </p:nvSpPr>
        <p:spPr>
          <a:xfrm>
            <a:off x="760413" y="3481903"/>
            <a:ext cx="5681980" cy="3696712"/>
          </a:xfrm>
        </p:spPr>
        <p:txBody>
          <a:bodyPr/>
          <a:lstStyle/>
          <a:p>
            <a:r>
              <a:rPr lang="en-US" dirty="0"/>
              <a:t>This “Portion of the Project” is the Energy Modeling as set forth in Exhibit A</a:t>
            </a:r>
          </a:p>
        </p:txBody>
      </p:sp>
      <p:sp>
        <p:nvSpPr>
          <p:cNvPr id="4" name="Slide Number Placeholder 3"/>
          <p:cNvSpPr>
            <a:spLocks noGrp="1"/>
          </p:cNvSpPr>
          <p:nvPr>
            <p:ph type="sldNum" sz="quarter" idx="5"/>
          </p:nvPr>
        </p:nvSpPr>
        <p:spPr/>
        <p:txBody>
          <a:bodyPr/>
          <a:lstStyle/>
          <a:p>
            <a:fld id="{48FB1D9B-C32C-43FE-A9FD-42CFC21C25CD}" type="slidenum">
              <a:rPr lang="en-US" smtClean="0"/>
              <a:t>47</a:t>
            </a:fld>
            <a:endParaRPr lang="en-US"/>
          </a:p>
        </p:txBody>
      </p:sp>
    </p:spTree>
    <p:extLst>
      <p:ext uri="{BB962C8B-B14F-4D97-AF65-F5344CB8AC3E}">
        <p14:creationId xmlns:p14="http://schemas.microsoft.com/office/powerpoint/2010/main" val="3285558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Incorporate by reference:</a:t>
            </a:r>
          </a:p>
          <a:p>
            <a:endParaRPr lang="en-US" dirty="0"/>
          </a:p>
          <a:p>
            <a:pPr marL="171450" indent="-171450">
              <a:buFontTx/>
              <a:buChar char="-"/>
            </a:pPr>
            <a:r>
              <a:rPr lang="en-US" dirty="0"/>
              <a:t>Modified E204 discussed in Module 1</a:t>
            </a:r>
          </a:p>
          <a:p>
            <a:pPr marL="171450" indent="-171450">
              <a:buFontTx/>
              <a:buChar char="-"/>
            </a:pPr>
            <a:r>
              <a:rPr lang="en-US" dirty="0"/>
              <a:t>Energy Modeling Scope of Services described in Exhibit A</a:t>
            </a:r>
          </a:p>
        </p:txBody>
      </p:sp>
      <p:sp>
        <p:nvSpPr>
          <p:cNvPr id="4" name="Slide Number Placeholder 3"/>
          <p:cNvSpPr>
            <a:spLocks noGrp="1"/>
          </p:cNvSpPr>
          <p:nvPr>
            <p:ph type="sldNum" sz="quarter" idx="5"/>
          </p:nvPr>
        </p:nvSpPr>
        <p:spPr/>
        <p:txBody>
          <a:bodyPr/>
          <a:lstStyle/>
          <a:p>
            <a:fld id="{48FB1D9B-C32C-43FE-A9FD-42CFC21C25CD}" type="slidenum">
              <a:rPr lang="en-US" smtClean="0"/>
              <a:t>48</a:t>
            </a:fld>
            <a:endParaRPr lang="en-US"/>
          </a:p>
        </p:txBody>
      </p:sp>
    </p:spTree>
    <p:extLst>
      <p:ext uri="{BB962C8B-B14F-4D97-AF65-F5344CB8AC3E}">
        <p14:creationId xmlns:p14="http://schemas.microsoft.com/office/powerpoint/2010/main" val="3846077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0413" y="215900"/>
            <a:ext cx="5632450" cy="3168650"/>
          </a:xfrm>
        </p:spPr>
      </p:sp>
      <p:sp>
        <p:nvSpPr>
          <p:cNvPr id="3" name="Notes Placeholder 2"/>
          <p:cNvSpPr>
            <a:spLocks noGrp="1"/>
          </p:cNvSpPr>
          <p:nvPr>
            <p:ph type="body" idx="1"/>
          </p:nvPr>
        </p:nvSpPr>
        <p:spPr>
          <a:xfrm>
            <a:off x="3501072" y="3399210"/>
            <a:ext cx="2891791" cy="5518211"/>
          </a:xfrm>
        </p:spPr>
        <p:txBody>
          <a:bodyPr/>
          <a:lstStyle/>
          <a:p>
            <a:r>
              <a:rPr lang="en-US" b="1" u="sng" dirty="0">
                <a:cs typeface="Calibri"/>
              </a:rPr>
              <a:t>COMPLIANCE PERIOD IS KEY</a:t>
            </a:r>
          </a:p>
          <a:p>
            <a:pPr marL="169110" indent="-169110">
              <a:buFontTx/>
              <a:buChar char="-"/>
            </a:pPr>
            <a:r>
              <a:rPr lang="en-US" b="0" u="none" dirty="0">
                <a:cs typeface="Calibri"/>
              </a:rPr>
              <a:t>Compliance Period is the agreed window during which Building Performance Compliance will be achieved.</a:t>
            </a:r>
          </a:p>
          <a:p>
            <a:pPr marL="169110" indent="-169110">
              <a:buFontTx/>
              <a:buChar char="-"/>
            </a:pPr>
            <a:r>
              <a:rPr lang="en-US" b="0" u="none" dirty="0">
                <a:cs typeface="Calibri"/>
              </a:rPr>
              <a:t>Unless you’re designing to net-zero or net-positive energy performance, there must be a horizon on HOK’s design window</a:t>
            </a:r>
          </a:p>
          <a:p>
            <a:pPr marL="169110" indent="-169110">
              <a:buFontTx/>
              <a:buChar char="-"/>
            </a:pPr>
            <a:r>
              <a:rPr lang="en-US" b="0" u="none" dirty="0">
                <a:cs typeface="Calibri"/>
              </a:rPr>
              <a:t>This is a contractual (finite) time period.  It does not represent the Owner actual compliance obligation (indefinite).</a:t>
            </a:r>
          </a:p>
          <a:p>
            <a:pPr marL="169110" indent="-169110">
              <a:buFontTx/>
              <a:buChar char="-"/>
            </a:pPr>
            <a:r>
              <a:rPr lang="en-US" b="0" u="none" dirty="0">
                <a:cs typeface="Calibri"/>
              </a:rPr>
              <a:t>It is the minimum period the project will be designed to achieve compliance with the BPS without improvements.</a:t>
            </a:r>
          </a:p>
          <a:p>
            <a:pPr marL="169110" indent="-169110">
              <a:buFontTx/>
              <a:buChar char="-"/>
            </a:pPr>
            <a:r>
              <a:rPr lang="en-US" b="0" u="none" dirty="0">
                <a:cs typeface="Calibri"/>
              </a:rPr>
              <a:t>It can extend from 1 to as many compliance cycles as the Owner’s program, budget and schedule will permit.</a:t>
            </a:r>
          </a:p>
          <a:p>
            <a:pPr marL="169110" indent="-169110">
              <a:buFontTx/>
              <a:buChar char="-"/>
            </a:pPr>
            <a:r>
              <a:rPr lang="en-US" b="0" u="none" dirty="0">
                <a:cs typeface="Calibri"/>
              </a:rPr>
              <a:t>Documenting the Compliance Period is one of the most important aspects of this effort. It allows stakeholders to:</a:t>
            </a:r>
          </a:p>
          <a:p>
            <a:pPr marL="606721" lvl="1" indent="-169110">
              <a:buFontTx/>
              <a:buChar char="-"/>
            </a:pPr>
            <a:r>
              <a:rPr lang="en-US" b="0" u="none" dirty="0">
                <a:cs typeface="Calibri"/>
              </a:rPr>
              <a:t>Evaluate BPS and impacts on program, budget, &amp; schedule</a:t>
            </a:r>
          </a:p>
          <a:p>
            <a:pPr marL="606721" lvl="1" indent="-169110">
              <a:buFontTx/>
              <a:buChar char="-"/>
            </a:pPr>
            <a:r>
              <a:rPr lang="en-US" b="0" u="none" dirty="0">
                <a:cs typeface="Calibri"/>
              </a:rPr>
              <a:t>Assist Owner in making an informed decisions on its capital investment</a:t>
            </a:r>
          </a:p>
          <a:p>
            <a:pPr marL="606721" lvl="1" indent="-169110">
              <a:buFontTx/>
              <a:buChar char="-"/>
            </a:pPr>
            <a:r>
              <a:rPr lang="en-US" b="0" u="none" dirty="0">
                <a:cs typeface="Calibri"/>
              </a:rPr>
              <a:t>Document this decision in some way</a:t>
            </a:r>
          </a:p>
          <a:p>
            <a:endParaRPr lang="en-US" dirty="0"/>
          </a:p>
        </p:txBody>
      </p:sp>
      <p:sp>
        <p:nvSpPr>
          <p:cNvPr id="4" name="Slide Number Placeholder 3"/>
          <p:cNvSpPr>
            <a:spLocks noGrp="1"/>
          </p:cNvSpPr>
          <p:nvPr>
            <p:ph type="sldNum" sz="quarter" idx="5"/>
          </p:nvPr>
        </p:nvSpPr>
        <p:spPr/>
        <p:txBody>
          <a:bodyPr/>
          <a:lstStyle/>
          <a:p>
            <a:fld id="{48FB1D9B-C32C-43FE-A9FD-42CFC21C25CD}" type="slidenum">
              <a:rPr lang="en-US" smtClean="0"/>
              <a:t>49</a:t>
            </a:fld>
            <a:endParaRPr lang="en-US"/>
          </a:p>
        </p:txBody>
      </p:sp>
      <p:sp>
        <p:nvSpPr>
          <p:cNvPr id="5" name="Notes Placeholder 2">
            <a:extLst>
              <a:ext uri="{FF2B5EF4-FFF2-40B4-BE49-F238E27FC236}">
                <a16:creationId xmlns:a16="http://schemas.microsoft.com/office/drawing/2014/main" id="{9F4A223A-3437-42CF-8284-7A48B7E880DC}"/>
              </a:ext>
            </a:extLst>
          </p:cNvPr>
          <p:cNvSpPr txBox="1">
            <a:spLocks/>
          </p:cNvSpPr>
          <p:nvPr/>
        </p:nvSpPr>
        <p:spPr>
          <a:xfrm>
            <a:off x="760413" y="3399211"/>
            <a:ext cx="2790824" cy="5282210"/>
          </a:xfrm>
          <a:prstGeom prst="rect">
            <a:avLst/>
          </a:prstGeom>
        </p:spPr>
        <p:txBody>
          <a:bodyPr vert="horz" lIns="94229" tIns="47114" rIns="94229" bIns="47114"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b="1" u="sng" dirty="0">
                <a:cs typeface="Calibri"/>
              </a:rPr>
              <a:t>BUILDING PERFORMANCE STANDARD</a:t>
            </a:r>
          </a:p>
          <a:p>
            <a:pPr marL="164104" indent="-164104">
              <a:buFontTx/>
              <a:buChar char="-"/>
            </a:pPr>
            <a:r>
              <a:rPr lang="en-US" dirty="0">
                <a:cs typeface="Calibri"/>
              </a:rPr>
              <a:t>CEDC Act – the median local ENERGY STAR score by peer building group</a:t>
            </a:r>
          </a:p>
          <a:p>
            <a:pPr marL="164104" indent="-164104">
              <a:buFontTx/>
              <a:buChar char="-"/>
            </a:pPr>
            <a:r>
              <a:rPr lang="en-US" dirty="0">
                <a:cs typeface="Calibri"/>
              </a:rPr>
              <a:t>AHJ is the Department of Energy and Environment </a:t>
            </a:r>
          </a:p>
          <a:p>
            <a:endParaRPr lang="en-US" dirty="0">
              <a:cs typeface="Calibri"/>
            </a:endParaRPr>
          </a:p>
          <a:p>
            <a:r>
              <a:rPr lang="en-US" b="1" u="sng" dirty="0">
                <a:cs typeface="Calibri"/>
              </a:rPr>
              <a:t>BUILDING PERFORMANCE TARGET</a:t>
            </a:r>
          </a:p>
          <a:p>
            <a:pPr marL="164104" indent="-164104">
              <a:buFontTx/>
              <a:buChar char="-"/>
            </a:pPr>
            <a:r>
              <a:rPr lang="en-US" dirty="0">
                <a:cs typeface="Calibri"/>
              </a:rPr>
              <a:t>The median local ENERGY STAR score for the building peer group </a:t>
            </a:r>
            <a:r>
              <a:rPr lang="en-US" b="1" i="1" dirty="0">
                <a:cs typeface="Calibri"/>
              </a:rPr>
              <a:t>at the end of the compliance period</a:t>
            </a:r>
            <a:endParaRPr lang="en-US" dirty="0">
              <a:cs typeface="Calibri"/>
            </a:endParaRPr>
          </a:p>
          <a:p>
            <a:pPr marL="164104" indent="-164104">
              <a:buFontTx/>
              <a:buChar char="-"/>
            </a:pPr>
            <a:r>
              <a:rPr lang="en-US" dirty="0">
                <a:cs typeface="Calibri"/>
              </a:rPr>
              <a:t>Factors to consider in setting the target</a:t>
            </a:r>
          </a:p>
          <a:p>
            <a:pPr marL="621304" lvl="1" indent="-164104">
              <a:buFontTx/>
              <a:buChar char="-"/>
            </a:pPr>
            <a:r>
              <a:rPr lang="en-US" dirty="0">
                <a:cs typeface="Calibri"/>
              </a:rPr>
              <a:t>Duration of Compliance Period</a:t>
            </a:r>
          </a:p>
          <a:p>
            <a:pPr marL="601716" lvl="1" indent="-164104">
              <a:buFontTx/>
              <a:buChar char="-"/>
            </a:pPr>
            <a:r>
              <a:rPr lang="en-US" dirty="0">
                <a:cs typeface="Calibri"/>
              </a:rPr>
              <a:t>General trend in the median ENERGY STAR score of the Project’s building peer group</a:t>
            </a:r>
          </a:p>
          <a:p>
            <a:pPr marL="601716" lvl="1" indent="-164104">
              <a:buFontTx/>
              <a:buChar char="-"/>
            </a:pPr>
            <a:r>
              <a:rPr lang="en-US" dirty="0">
                <a:cs typeface="Calibri"/>
              </a:rPr>
              <a:t>Minimum level of energy performance improvement mandated by the DOEE (Compliance Pathway or otherwise)</a:t>
            </a:r>
          </a:p>
          <a:p>
            <a:pPr marL="601716" lvl="1" indent="-164104">
              <a:buFontTx/>
              <a:buChar char="-"/>
            </a:pPr>
            <a:r>
              <a:rPr lang="en-US" dirty="0">
                <a:cs typeface="Calibri"/>
              </a:rPr>
              <a:t>Relying on prescriptive Energy Code or LEED requirements may not be enough</a:t>
            </a:r>
          </a:p>
          <a:p>
            <a:pPr marL="601716" lvl="1" indent="-164104">
              <a:buFontTx/>
              <a:buChar char="-"/>
            </a:pPr>
            <a:r>
              <a:rPr lang="en-US" dirty="0">
                <a:cs typeface="Calibri"/>
              </a:rPr>
              <a:t>BPS are not static, they drive energy performance toward net-zero or net-positive performance.</a:t>
            </a:r>
          </a:p>
          <a:p>
            <a:endParaRPr lang="en-US" b="1" u="sng" dirty="0">
              <a:cs typeface="Calibri"/>
            </a:endParaRPr>
          </a:p>
          <a:p>
            <a:endParaRPr lang="en-US" dirty="0"/>
          </a:p>
        </p:txBody>
      </p:sp>
    </p:spTree>
    <p:extLst>
      <p:ext uri="{BB962C8B-B14F-4D97-AF65-F5344CB8AC3E}">
        <p14:creationId xmlns:p14="http://schemas.microsoft.com/office/powerpoint/2010/main" val="3266937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ENERGY MODELING</a:t>
            </a:r>
          </a:p>
          <a:p>
            <a:pPr marL="201602" indent="-201602">
              <a:buFontTx/>
              <a:buChar char="-"/>
            </a:pPr>
            <a:r>
              <a:rPr lang="en-US" dirty="0">
                <a:cs typeface="Calibri"/>
              </a:rPr>
              <a:t>Energy Modeling adds cost</a:t>
            </a:r>
          </a:p>
          <a:p>
            <a:pPr marL="201602" indent="-201602">
              <a:buFontTx/>
              <a:buChar char="-"/>
            </a:pPr>
            <a:r>
              <a:rPr lang="en-US" dirty="0">
                <a:cs typeface="Calibri"/>
              </a:rPr>
              <a:t>ASHRAE 209 is a cafeteria approach – not all energy cycles required</a:t>
            </a:r>
          </a:p>
          <a:p>
            <a:pPr marL="164104" indent="-164104">
              <a:buFontTx/>
              <a:buChar char="-"/>
            </a:pPr>
            <a:r>
              <a:rPr lang="en-US" dirty="0"/>
              <a:t>Minimal requirement for ASHRAE 209 compliance</a:t>
            </a:r>
          </a:p>
          <a:p>
            <a:pPr marL="601716" lvl="1" indent="-164104">
              <a:buFontTx/>
              <a:buChar char="-"/>
            </a:pPr>
            <a:r>
              <a:rPr lang="en-US" dirty="0"/>
              <a:t>General Requirements (Section 5)</a:t>
            </a:r>
          </a:p>
          <a:p>
            <a:pPr marL="601716" lvl="1" indent="-164104">
              <a:buFontTx/>
              <a:buChar char="-"/>
            </a:pPr>
            <a:r>
              <a:rPr lang="en-US" dirty="0"/>
              <a:t>Model Cycle 3, Load Reduction</a:t>
            </a:r>
          </a:p>
          <a:p>
            <a:pPr marL="601716" lvl="1" indent="-164104">
              <a:buFontTx/>
              <a:buChar char="-"/>
            </a:pPr>
            <a:r>
              <a:rPr lang="en-US" dirty="0"/>
              <a:t>One additional design phase Model Cycle</a:t>
            </a:r>
          </a:p>
          <a:p>
            <a:pPr marL="601716" lvl="1" indent="-164104">
              <a:buFontTx/>
              <a:buChar char="-"/>
            </a:pPr>
            <a:endParaRPr lang="en-US" dirty="0"/>
          </a:p>
          <a:p>
            <a:pPr marL="164104" indent="-164104">
              <a:buFontTx/>
              <a:buChar char="-"/>
            </a:pPr>
            <a:r>
              <a:rPr lang="en-US" dirty="0">
                <a:cs typeface="Calibri"/>
              </a:rPr>
              <a:t>Recommended:  Model Cycle 3 + 1, 2, 4, 5, 6 or 7</a:t>
            </a:r>
          </a:p>
          <a:p>
            <a:endParaRPr lang="en-US" dirty="0"/>
          </a:p>
        </p:txBody>
      </p:sp>
      <p:sp>
        <p:nvSpPr>
          <p:cNvPr id="4" name="Slide Number Placeholder 3"/>
          <p:cNvSpPr>
            <a:spLocks noGrp="1"/>
          </p:cNvSpPr>
          <p:nvPr>
            <p:ph type="sldNum" sz="quarter" idx="5"/>
          </p:nvPr>
        </p:nvSpPr>
        <p:spPr/>
        <p:txBody>
          <a:bodyPr/>
          <a:lstStyle/>
          <a:p>
            <a:fld id="{48FB1D9B-C32C-43FE-A9FD-42CFC21C25CD}" type="slidenum">
              <a:rPr lang="en-US" smtClean="0"/>
              <a:t>50</a:t>
            </a:fld>
            <a:endParaRPr lang="en-US"/>
          </a:p>
        </p:txBody>
      </p:sp>
    </p:spTree>
    <p:extLst>
      <p:ext uri="{BB962C8B-B14F-4D97-AF65-F5344CB8AC3E}">
        <p14:creationId xmlns:p14="http://schemas.microsoft.com/office/powerpoint/2010/main" val="1877640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EXPANDED GENERAL REQUIREMENTS </a:t>
            </a:r>
          </a:p>
          <a:p>
            <a:endParaRPr lang="en-US" dirty="0"/>
          </a:p>
          <a:p>
            <a:pPr marL="171450" indent="-171450">
              <a:buFontTx/>
              <a:buChar char="-"/>
            </a:pPr>
            <a:r>
              <a:rPr lang="en-US" dirty="0"/>
              <a:t>Coordinate w/ architect, consultants, </a:t>
            </a:r>
            <a:r>
              <a:rPr lang="en-US" dirty="0" err="1"/>
              <a:t>CxAgent</a:t>
            </a:r>
            <a:endParaRPr lang="en-US" dirty="0"/>
          </a:p>
          <a:p>
            <a:pPr marL="171450" indent="-171450">
              <a:buFontTx/>
              <a:buChar char="-"/>
            </a:pPr>
            <a:r>
              <a:rPr lang="en-US" dirty="0"/>
              <a:t>Facilitate energy modeling meetings</a:t>
            </a:r>
          </a:p>
        </p:txBody>
      </p:sp>
      <p:sp>
        <p:nvSpPr>
          <p:cNvPr id="4" name="Slide Number Placeholder 3"/>
          <p:cNvSpPr>
            <a:spLocks noGrp="1"/>
          </p:cNvSpPr>
          <p:nvPr>
            <p:ph type="sldNum" sz="quarter" idx="5"/>
          </p:nvPr>
        </p:nvSpPr>
        <p:spPr/>
        <p:txBody>
          <a:bodyPr/>
          <a:lstStyle/>
          <a:p>
            <a:fld id="{48FB1D9B-C32C-43FE-A9FD-42CFC21C25CD}" type="slidenum">
              <a:rPr lang="en-US" smtClean="0"/>
              <a:t>51</a:t>
            </a:fld>
            <a:endParaRPr lang="en-US"/>
          </a:p>
        </p:txBody>
      </p:sp>
    </p:spTree>
    <p:extLst>
      <p:ext uri="{BB962C8B-B14F-4D97-AF65-F5344CB8AC3E}">
        <p14:creationId xmlns:p14="http://schemas.microsoft.com/office/powerpoint/2010/main" val="3545649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Understand Owners program, budget, &amp; schedule</a:t>
            </a:r>
          </a:p>
          <a:p>
            <a:pPr marL="171450" indent="-171450">
              <a:buFontTx/>
              <a:buChar char="-"/>
            </a:pPr>
            <a:r>
              <a:rPr lang="en-US" dirty="0"/>
              <a:t>Perform EM consistent with the Building Performance Standard</a:t>
            </a:r>
          </a:p>
          <a:p>
            <a:pPr marL="171450" indent="-171450">
              <a:buFontTx/>
              <a:buChar char="-"/>
            </a:pPr>
            <a:r>
              <a:rPr lang="en-US" dirty="0"/>
              <a:t>Keep the architect informed of variations to Owner’s program, budget or schedule that may impact energy performance</a:t>
            </a:r>
          </a:p>
        </p:txBody>
      </p:sp>
      <p:sp>
        <p:nvSpPr>
          <p:cNvPr id="4" name="Slide Number Placeholder 3"/>
          <p:cNvSpPr>
            <a:spLocks noGrp="1"/>
          </p:cNvSpPr>
          <p:nvPr>
            <p:ph type="sldNum" sz="quarter" idx="5"/>
          </p:nvPr>
        </p:nvSpPr>
        <p:spPr/>
        <p:txBody>
          <a:bodyPr/>
          <a:lstStyle/>
          <a:p>
            <a:fld id="{27874A9E-A3A4-40F0-9A97-CF0A69313AB3}" type="slidenum">
              <a:rPr lang="en-US" smtClean="0"/>
              <a:t>52</a:t>
            </a:fld>
            <a:endParaRPr lang="en-US"/>
          </a:p>
        </p:txBody>
      </p:sp>
    </p:spTree>
    <p:extLst>
      <p:ext uri="{BB962C8B-B14F-4D97-AF65-F5344CB8AC3E}">
        <p14:creationId xmlns:p14="http://schemas.microsoft.com/office/powerpoint/2010/main" val="36840291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SUSTAINABILITY WORKSHOP</a:t>
            </a:r>
          </a:p>
          <a:p>
            <a:r>
              <a:rPr lang="en-US" dirty="0">
                <a:cs typeface="Calibri"/>
              </a:rPr>
              <a:t>It is important for all stakeholders participate in Energy Charette or Sustainability Workshop</a:t>
            </a:r>
          </a:p>
          <a:p>
            <a:endParaRPr lang="en-US" dirty="0">
              <a:cs typeface="Calibri"/>
            </a:endParaRPr>
          </a:p>
          <a:p>
            <a:r>
              <a:rPr lang="en-US" dirty="0">
                <a:cs typeface="Calibri"/>
              </a:rPr>
              <a:t>It is important for the Energy Modeler to take a lead role during the Workshop discussing…</a:t>
            </a:r>
          </a:p>
          <a:p>
            <a:pPr marL="171450" indent="-171450">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27874A9E-A3A4-40F0-9A97-CF0A69313AB3}" type="slidenum">
              <a:rPr lang="en-US" smtClean="0"/>
              <a:t>53</a:t>
            </a:fld>
            <a:endParaRPr lang="en-US"/>
          </a:p>
        </p:txBody>
      </p:sp>
    </p:spTree>
    <p:extLst>
      <p:ext uri="{BB962C8B-B14F-4D97-AF65-F5344CB8AC3E}">
        <p14:creationId xmlns:p14="http://schemas.microsoft.com/office/powerpoint/2010/main" val="3317014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https://content.aia.org/sites/default/files/2021-07/2030-Annual-Report.pdf</a:t>
            </a:r>
          </a:p>
          <a:p>
            <a:r>
              <a:rPr lang="en-US" dirty="0"/>
              <a:t>https://www.aia.org/resources/6157114-architects-guide-to-building-performance </a:t>
            </a:r>
          </a:p>
        </p:txBody>
      </p:sp>
      <p:sp>
        <p:nvSpPr>
          <p:cNvPr id="4" name="Slide Number Placeholder 3"/>
          <p:cNvSpPr>
            <a:spLocks noGrp="1"/>
          </p:cNvSpPr>
          <p:nvPr>
            <p:ph type="sldNum" sz="quarter" idx="5"/>
          </p:nvPr>
        </p:nvSpPr>
        <p:spPr/>
        <p:txBody>
          <a:bodyPr/>
          <a:lstStyle/>
          <a:p>
            <a:fld id="{27874A9E-A3A4-40F0-9A97-CF0A69313AB3}" type="slidenum">
              <a:rPr lang="en-US" smtClean="0"/>
              <a:t>9</a:t>
            </a:fld>
            <a:endParaRPr lang="en-US"/>
          </a:p>
        </p:txBody>
      </p:sp>
    </p:spTree>
    <p:extLst>
      <p:ext uri="{BB962C8B-B14F-4D97-AF65-F5344CB8AC3E}">
        <p14:creationId xmlns:p14="http://schemas.microsoft.com/office/powerpoint/2010/main" val="8326562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ENERGY MODELING WORKPLAN</a:t>
            </a:r>
          </a:p>
          <a:p>
            <a:pPr marL="171450" indent="-171450">
              <a:buFontTx/>
              <a:buChar char="-"/>
            </a:pPr>
            <a:r>
              <a:rPr lang="en-US" dirty="0"/>
              <a:t>Describes the Compliance Period</a:t>
            </a:r>
          </a:p>
          <a:p>
            <a:pPr marL="171450" indent="-171450">
              <a:buFontTx/>
              <a:buChar char="-"/>
            </a:pPr>
            <a:r>
              <a:rPr lang="en-US" dirty="0"/>
              <a:t>Building Performance Targets</a:t>
            </a:r>
          </a:p>
          <a:p>
            <a:pPr marL="171450" indent="-171450">
              <a:buFontTx/>
              <a:buChar char="-"/>
            </a:pPr>
            <a:r>
              <a:rPr lang="en-US" dirty="0"/>
              <a:t>Building Performance Measures</a:t>
            </a:r>
          </a:p>
          <a:p>
            <a:pPr marL="171450" indent="-171450">
              <a:buFontTx/>
              <a:buChar char="-"/>
            </a:pPr>
            <a:r>
              <a:rPr lang="en-US" dirty="0"/>
              <a:t>Implementation strategies</a:t>
            </a:r>
          </a:p>
          <a:p>
            <a:pPr marL="171450" indent="-171450">
              <a:buFontTx/>
              <a:buChar char="-"/>
            </a:pPr>
            <a:r>
              <a:rPr lang="en-US" dirty="0"/>
              <a:t>Schedule for running Model Cycles</a:t>
            </a:r>
          </a:p>
          <a:p>
            <a:pPr marL="171450" indent="-171450">
              <a:buFontTx/>
              <a:buChar char="-"/>
            </a:pPr>
            <a:r>
              <a:rPr lang="en-US" dirty="0"/>
              <a:t>Schedule of Energy Modeling Reports</a:t>
            </a:r>
          </a:p>
          <a:p>
            <a:pPr marL="171450" indent="-171450">
              <a:buFontTx/>
              <a:buChar char="-"/>
            </a:pPr>
            <a:r>
              <a:rPr lang="en-US" dirty="0"/>
              <a:t>Testing/Metrics for achieving BP Compliance </a:t>
            </a:r>
          </a:p>
          <a:p>
            <a:pPr marL="171450" indent="-171450">
              <a:buFontTx/>
              <a:buChar char="-"/>
            </a:pPr>
            <a:endParaRPr lang="en-US" dirty="0"/>
          </a:p>
          <a:p>
            <a:pPr marL="0" indent="0">
              <a:buFontTx/>
              <a:buNone/>
            </a:pPr>
            <a:r>
              <a:rPr lang="en-US" b="1" dirty="0"/>
              <a:t>Energy Modeling Workplan is incorporated into the Sustainability Plan</a:t>
            </a:r>
          </a:p>
        </p:txBody>
      </p:sp>
      <p:sp>
        <p:nvSpPr>
          <p:cNvPr id="4" name="Slide Number Placeholder 3"/>
          <p:cNvSpPr>
            <a:spLocks noGrp="1"/>
          </p:cNvSpPr>
          <p:nvPr>
            <p:ph type="sldNum" sz="quarter" idx="5"/>
          </p:nvPr>
        </p:nvSpPr>
        <p:spPr/>
        <p:txBody>
          <a:bodyPr/>
          <a:lstStyle/>
          <a:p>
            <a:fld id="{27874A9E-A3A4-40F0-9A97-CF0A69313AB3}" type="slidenum">
              <a:rPr lang="en-US" smtClean="0"/>
              <a:t>54</a:t>
            </a:fld>
            <a:endParaRPr lang="en-US"/>
          </a:p>
        </p:txBody>
      </p:sp>
    </p:spTree>
    <p:extLst>
      <p:ext uri="{BB962C8B-B14F-4D97-AF65-F5344CB8AC3E}">
        <p14:creationId xmlns:p14="http://schemas.microsoft.com/office/powerpoint/2010/main" val="3053848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 EVERY PHASE…</a:t>
            </a:r>
          </a:p>
          <a:p>
            <a:endParaRPr lang="en-US" dirty="0"/>
          </a:p>
          <a:p>
            <a:pPr marL="171450" indent="-171450">
              <a:buFontTx/>
              <a:buChar char="-"/>
            </a:pPr>
            <a:r>
              <a:rPr lang="en-US" dirty="0"/>
              <a:t>Review Energy Modeling Report from prior phase</a:t>
            </a:r>
          </a:p>
          <a:p>
            <a:pPr marL="171450" indent="-171450">
              <a:buFontTx/>
              <a:buChar char="-"/>
            </a:pPr>
            <a:r>
              <a:rPr lang="en-US" dirty="0"/>
              <a:t>Adjust the Energy Modeling Workplan as necessary</a:t>
            </a:r>
          </a:p>
          <a:p>
            <a:pPr marL="171450" indent="-171450">
              <a:buFontTx/>
              <a:buChar char="-"/>
            </a:pPr>
            <a:r>
              <a:rPr lang="en-US" dirty="0"/>
              <a:t>Update model to record changes to input data</a:t>
            </a:r>
          </a:p>
          <a:p>
            <a:pPr marL="171450" indent="-171450">
              <a:buFontTx/>
              <a:buChar char="-"/>
            </a:pPr>
            <a:r>
              <a:rPr lang="en-US" dirty="0"/>
              <a:t>Run relevant Model Cycles</a:t>
            </a:r>
          </a:p>
          <a:p>
            <a:pPr marL="171450" indent="-171450">
              <a:buFontTx/>
              <a:buChar char="-"/>
            </a:pPr>
            <a:r>
              <a:rPr lang="en-US" dirty="0"/>
              <a:t>Facilitate Energy Modeling meetings at 50% &amp; 100% completion to discuss:</a:t>
            </a:r>
          </a:p>
          <a:p>
            <a:pPr marL="628650" lvl="1" indent="-171450">
              <a:buFontTx/>
              <a:buChar char="-"/>
            </a:pPr>
            <a:r>
              <a:rPr lang="en-US" dirty="0"/>
              <a:t>Modeled performance against Building Performance Targets</a:t>
            </a:r>
          </a:p>
          <a:p>
            <a:pPr marL="628650" lvl="1" indent="-171450">
              <a:buFontTx/>
              <a:buChar char="-"/>
            </a:pPr>
            <a:r>
              <a:rPr lang="en-US" dirty="0"/>
              <a:t>Prepare Report conforming energy performance strategies</a:t>
            </a:r>
          </a:p>
          <a:p>
            <a:pPr marL="628650" lvl="1" indent="-171450">
              <a:buFontTx/>
              <a:buChar char="-"/>
            </a:pPr>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55</a:t>
            </a:fld>
            <a:endParaRPr lang="en-US"/>
          </a:p>
        </p:txBody>
      </p:sp>
    </p:spTree>
    <p:extLst>
      <p:ext uri="{BB962C8B-B14F-4D97-AF65-F5344CB8AC3E}">
        <p14:creationId xmlns:p14="http://schemas.microsoft.com/office/powerpoint/2010/main" val="1582179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74A9E-A3A4-40F0-9A97-CF0A69313AB3}" type="slidenum">
              <a:rPr lang="en-US" smtClean="0"/>
              <a:t>56</a:t>
            </a:fld>
            <a:endParaRPr lang="en-US"/>
          </a:p>
        </p:txBody>
      </p:sp>
    </p:spTree>
    <p:extLst>
      <p:ext uri="{BB962C8B-B14F-4D97-AF65-F5344CB8AC3E}">
        <p14:creationId xmlns:p14="http://schemas.microsoft.com/office/powerpoint/2010/main" val="4265755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74A9E-A3A4-40F0-9A97-CF0A69313AB3}" type="slidenum">
              <a:rPr lang="en-US" smtClean="0"/>
              <a:t>57</a:t>
            </a:fld>
            <a:endParaRPr lang="en-US"/>
          </a:p>
        </p:txBody>
      </p:sp>
    </p:spTree>
    <p:extLst>
      <p:ext uri="{BB962C8B-B14F-4D97-AF65-F5344CB8AC3E}">
        <p14:creationId xmlns:p14="http://schemas.microsoft.com/office/powerpoint/2010/main" val="207066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7874A9E-A3A4-40F0-9A97-CF0A69313AB3}" type="slidenum">
              <a:rPr lang="en-US" smtClean="0"/>
              <a:t>58</a:t>
            </a:fld>
            <a:endParaRPr lang="en-US"/>
          </a:p>
        </p:txBody>
      </p:sp>
    </p:spTree>
    <p:extLst>
      <p:ext uri="{BB962C8B-B14F-4D97-AF65-F5344CB8AC3E}">
        <p14:creationId xmlns:p14="http://schemas.microsoft.com/office/powerpoint/2010/main" val="31011293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Real change in any endeavor is not achievable unless you </a:t>
            </a:r>
            <a:r>
              <a:rPr lang="en-US" b="1" dirty="0"/>
              <a:t>set targets, measure performance, and track progress </a:t>
            </a:r>
            <a:r>
              <a:rPr lang="en-US" dirty="0"/>
              <a:t>toward your goal.</a:t>
            </a:r>
          </a:p>
          <a:p>
            <a:pPr marL="628650" lvl="1" indent="-171450">
              <a:buFontTx/>
              <a:buChar char="-"/>
            </a:pPr>
            <a:r>
              <a:rPr lang="en-US" dirty="0"/>
              <a:t>Whether energy performance, diversity or even something as simple as weight loss. </a:t>
            </a:r>
          </a:p>
          <a:p>
            <a:pPr marL="171450" indent="-171450">
              <a:buFontTx/>
              <a:buChar char="-"/>
            </a:pPr>
            <a:endParaRPr lang="en-US" dirty="0"/>
          </a:p>
          <a:p>
            <a:pPr marL="171450" indent="-171450">
              <a:buFontTx/>
              <a:buChar char="-"/>
            </a:pPr>
            <a:r>
              <a:rPr lang="en-US" b="1" dirty="0"/>
              <a:t>You are what your measure. </a:t>
            </a:r>
            <a:r>
              <a:rPr lang="en-US" dirty="0"/>
              <a:t>This is the intent behind BPS. </a:t>
            </a:r>
            <a:endParaRPr lang="en-US" b="1" dirty="0"/>
          </a:p>
          <a:p>
            <a:pPr marL="171450" indent="-171450">
              <a:buFontTx/>
              <a:buChar char="-"/>
            </a:pPr>
            <a:endParaRPr lang="en-US" dirty="0"/>
          </a:p>
          <a:p>
            <a:pPr marL="171450" indent="-171450">
              <a:buFontTx/>
              <a:buChar char="-"/>
            </a:pPr>
            <a:r>
              <a:rPr lang="en-US" dirty="0"/>
              <a:t>Given all that is at stake in reducing energy use and carbon footprints, it is important to know how to comply with these requirements in a way that does not create additional liability for the architect.  </a:t>
            </a:r>
          </a:p>
          <a:p>
            <a:endParaRPr lang="en-US" dirty="0"/>
          </a:p>
        </p:txBody>
      </p:sp>
      <p:sp>
        <p:nvSpPr>
          <p:cNvPr id="4" name="Slide Number Placeholder 3"/>
          <p:cNvSpPr>
            <a:spLocks noGrp="1"/>
          </p:cNvSpPr>
          <p:nvPr>
            <p:ph type="sldNum" sz="quarter" idx="10"/>
          </p:nvPr>
        </p:nvSpPr>
        <p:spPr/>
        <p:txBody>
          <a:bodyPr/>
          <a:lstStyle/>
          <a:p>
            <a:fld id="{F216FAB0-ABB1-4D51-9123-3D05B77AE918}" type="slidenum">
              <a:rPr lang="en-US" smtClean="0"/>
              <a:t>59</a:t>
            </a:fld>
            <a:endParaRPr lang="en-US"/>
          </a:p>
        </p:txBody>
      </p:sp>
    </p:spTree>
    <p:extLst>
      <p:ext uri="{BB962C8B-B14F-4D97-AF65-F5344CB8AC3E}">
        <p14:creationId xmlns:p14="http://schemas.microsoft.com/office/powerpoint/2010/main" val="23282754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Real change in any endeavor is not achievable unless you </a:t>
            </a:r>
            <a:r>
              <a:rPr lang="en-US" b="1" dirty="0"/>
              <a:t>set targets, measure performance, and track progress </a:t>
            </a:r>
            <a:r>
              <a:rPr lang="en-US" dirty="0"/>
              <a:t>toward your goal.</a:t>
            </a:r>
          </a:p>
          <a:p>
            <a:pPr marL="628650" lvl="1" indent="-171450">
              <a:buFontTx/>
              <a:buChar char="-"/>
            </a:pPr>
            <a:r>
              <a:rPr lang="en-US" dirty="0"/>
              <a:t>Whether energy performance, diversity or even something as simple as weight loss. </a:t>
            </a:r>
          </a:p>
          <a:p>
            <a:pPr marL="171450" indent="-171450">
              <a:buFontTx/>
              <a:buChar char="-"/>
            </a:pPr>
            <a:endParaRPr lang="en-US" dirty="0"/>
          </a:p>
          <a:p>
            <a:pPr marL="171450" indent="-171450">
              <a:buFontTx/>
              <a:buChar char="-"/>
            </a:pPr>
            <a:r>
              <a:rPr lang="en-US" b="1" dirty="0"/>
              <a:t>You are what your measure. </a:t>
            </a:r>
            <a:r>
              <a:rPr lang="en-US" dirty="0"/>
              <a:t>This is the intent behind BPS. </a:t>
            </a:r>
            <a:endParaRPr lang="en-US" b="1" dirty="0"/>
          </a:p>
          <a:p>
            <a:pPr marL="171450" indent="-171450">
              <a:buFontTx/>
              <a:buChar char="-"/>
            </a:pPr>
            <a:endParaRPr lang="en-US" dirty="0"/>
          </a:p>
          <a:p>
            <a:pPr marL="171450" indent="-171450">
              <a:buFontTx/>
              <a:buChar char="-"/>
            </a:pPr>
            <a:r>
              <a:rPr lang="en-US" dirty="0"/>
              <a:t>Given all that is at stake in reducing energy use and carbon footprints, it is important to know how to comply with these requirements in a way that does not create additional liability for the architect.  </a:t>
            </a:r>
          </a:p>
          <a:p>
            <a:endParaRPr lang="en-US" dirty="0"/>
          </a:p>
        </p:txBody>
      </p:sp>
      <p:sp>
        <p:nvSpPr>
          <p:cNvPr id="4" name="Slide Number Placeholder 3"/>
          <p:cNvSpPr>
            <a:spLocks noGrp="1"/>
          </p:cNvSpPr>
          <p:nvPr>
            <p:ph type="sldNum" sz="quarter" idx="10"/>
          </p:nvPr>
        </p:nvSpPr>
        <p:spPr/>
        <p:txBody>
          <a:bodyPr/>
          <a:lstStyle/>
          <a:p>
            <a:fld id="{F216FAB0-ABB1-4D51-9123-3D05B77AE918}" type="slidenum">
              <a:rPr lang="en-US" smtClean="0"/>
              <a:t>62</a:t>
            </a:fld>
            <a:endParaRPr lang="en-US"/>
          </a:p>
        </p:txBody>
      </p:sp>
    </p:spTree>
    <p:extLst>
      <p:ext uri="{BB962C8B-B14F-4D97-AF65-F5344CB8AC3E}">
        <p14:creationId xmlns:p14="http://schemas.microsoft.com/office/powerpoint/2010/main" val="2187530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Real change in any endeavor is not achievable unless you </a:t>
            </a:r>
            <a:r>
              <a:rPr lang="en-US" b="1" dirty="0"/>
              <a:t>set targets, measure performance, and track progress </a:t>
            </a:r>
            <a:r>
              <a:rPr lang="en-US" dirty="0"/>
              <a:t>toward your goal.</a:t>
            </a:r>
          </a:p>
          <a:p>
            <a:pPr marL="628650" lvl="1" indent="-171450">
              <a:buFontTx/>
              <a:buChar char="-"/>
            </a:pPr>
            <a:r>
              <a:rPr lang="en-US" dirty="0"/>
              <a:t>Whether energy performance, diversity or even something as simple as weight loss. </a:t>
            </a:r>
          </a:p>
          <a:p>
            <a:pPr marL="171450" indent="-171450">
              <a:buFontTx/>
              <a:buChar char="-"/>
            </a:pPr>
            <a:endParaRPr lang="en-US" dirty="0"/>
          </a:p>
          <a:p>
            <a:pPr marL="171450" indent="-171450">
              <a:buFontTx/>
              <a:buChar char="-"/>
            </a:pPr>
            <a:r>
              <a:rPr lang="en-US" b="1" dirty="0"/>
              <a:t>You are what your measure. </a:t>
            </a:r>
            <a:r>
              <a:rPr lang="en-US" dirty="0"/>
              <a:t>This is the intent behind BPS. </a:t>
            </a:r>
            <a:endParaRPr lang="en-US" b="1" dirty="0"/>
          </a:p>
          <a:p>
            <a:pPr marL="171450" indent="-171450">
              <a:buFontTx/>
              <a:buChar char="-"/>
            </a:pPr>
            <a:endParaRPr lang="en-US" dirty="0"/>
          </a:p>
          <a:p>
            <a:pPr marL="171450" indent="-171450">
              <a:buFontTx/>
              <a:buChar char="-"/>
            </a:pPr>
            <a:r>
              <a:rPr lang="en-US" dirty="0"/>
              <a:t>Given all that is at stake in reducing energy use and carbon footprints, it is important to know how to comply with these requirements in a way that does not create additional liability for the architect.  </a:t>
            </a:r>
          </a:p>
          <a:p>
            <a:endParaRPr lang="en-US" dirty="0"/>
          </a:p>
        </p:txBody>
      </p:sp>
      <p:sp>
        <p:nvSpPr>
          <p:cNvPr id="4" name="Slide Number Placeholder 3"/>
          <p:cNvSpPr>
            <a:spLocks noGrp="1"/>
          </p:cNvSpPr>
          <p:nvPr>
            <p:ph type="sldNum" sz="quarter" idx="10"/>
          </p:nvPr>
        </p:nvSpPr>
        <p:spPr/>
        <p:txBody>
          <a:bodyPr/>
          <a:lstStyle/>
          <a:p>
            <a:fld id="{F216FAB0-ABB1-4D51-9123-3D05B77AE918}" type="slidenum">
              <a:rPr lang="en-US" smtClean="0"/>
              <a:t>65</a:t>
            </a:fld>
            <a:endParaRPr lang="en-US"/>
          </a:p>
        </p:txBody>
      </p:sp>
    </p:spTree>
    <p:extLst>
      <p:ext uri="{BB962C8B-B14F-4D97-AF65-F5344CB8AC3E}">
        <p14:creationId xmlns:p14="http://schemas.microsoft.com/office/powerpoint/2010/main" val="32698127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professionals, we guide our clients in making informed decisions every day</a:t>
            </a:r>
          </a:p>
          <a:p>
            <a:pPr marL="164104" indent="-164104">
              <a:buFontTx/>
              <a:buChar char="-"/>
            </a:pPr>
            <a:r>
              <a:rPr lang="en-US" dirty="0">
                <a:cs typeface="Calibri"/>
              </a:rPr>
              <a:t>Selecting materials</a:t>
            </a:r>
          </a:p>
          <a:p>
            <a:pPr marL="164104" indent="-164104">
              <a:buFontTx/>
              <a:buChar char="-"/>
            </a:pPr>
            <a:r>
              <a:rPr lang="en-US" dirty="0">
                <a:cs typeface="Calibri"/>
              </a:rPr>
              <a:t>Choosing a site</a:t>
            </a:r>
          </a:p>
          <a:p>
            <a:pPr marL="164104" indent="-164104">
              <a:buFontTx/>
              <a:buChar char="-"/>
            </a:pPr>
            <a:r>
              <a:rPr lang="en-US" dirty="0">
                <a:cs typeface="Calibri"/>
              </a:rPr>
              <a:t>Awarding a contract</a:t>
            </a:r>
          </a:p>
          <a:p>
            <a:pPr marL="164104" indent="-164104">
              <a:buFontTx/>
              <a:buChar char="-"/>
            </a:pPr>
            <a:r>
              <a:rPr lang="en-US" dirty="0">
                <a:cs typeface="Calibri"/>
              </a:rPr>
              <a:t>Making a change</a:t>
            </a:r>
          </a:p>
          <a:p>
            <a:endParaRPr lang="en-US" dirty="0">
              <a:cs typeface="Calibri"/>
            </a:endParaRPr>
          </a:p>
          <a:p>
            <a:r>
              <a:rPr lang="en-US" dirty="0">
                <a:cs typeface="Calibri"/>
              </a:rPr>
              <a:t>This touches virtually every aspect of what we do.</a:t>
            </a:r>
          </a:p>
          <a:p>
            <a:endParaRPr lang="en-US" dirty="0">
              <a:cs typeface="Calibri"/>
            </a:endParaRPr>
          </a:p>
          <a:p>
            <a:r>
              <a:rPr lang="en-US" dirty="0">
                <a:cs typeface="Calibri"/>
              </a:rPr>
              <a:t>We want to be TRUSTED ADVISORS to our clients.</a:t>
            </a:r>
          </a:p>
          <a:p>
            <a:endParaRPr lang="en-US" dirty="0">
              <a:cs typeface="Calibri"/>
            </a:endParaRPr>
          </a:p>
          <a:p>
            <a:r>
              <a:rPr lang="en-US" dirty="0">
                <a:cs typeface="Calibri"/>
              </a:rPr>
              <a:t>Doing this well builds trust and long-term relationships.</a:t>
            </a:r>
          </a:p>
          <a:p>
            <a:endParaRPr lang="en-US" dirty="0">
              <a:cs typeface="Calibri"/>
            </a:endParaRPr>
          </a:p>
          <a:p>
            <a:r>
              <a:rPr lang="en-US" dirty="0">
                <a:cs typeface="Calibri"/>
              </a:rPr>
              <a:t>Owners and A/Es have an affirmative duty to comply with prescriptive codes.  </a:t>
            </a:r>
          </a:p>
          <a:p>
            <a:endParaRPr lang="en-US" dirty="0">
              <a:cs typeface="Calibri"/>
            </a:endParaRPr>
          </a:p>
          <a:p>
            <a:r>
              <a:rPr lang="en-US" dirty="0">
                <a:cs typeface="Calibri"/>
              </a:rPr>
              <a:t>Owners also have an affirmative duty to comply with </a:t>
            </a:r>
            <a:r>
              <a:rPr lang="en-US" dirty="0" err="1">
                <a:cs typeface="Calibri"/>
              </a:rPr>
              <a:t>BEPs</a:t>
            </a:r>
            <a:r>
              <a:rPr lang="en-US" dirty="0">
                <a:cs typeface="Calibri"/>
              </a:rPr>
              <a:t>, however degree to which compliance is achieved is far more discretionary.</a:t>
            </a:r>
          </a:p>
          <a:p>
            <a:endParaRPr lang="en-US" dirty="0">
              <a:cs typeface="Calibri"/>
            </a:endParaRPr>
          </a:p>
          <a:p>
            <a:endParaRPr lang="en-US" dirty="0">
              <a:cs typeface="Calibri"/>
            </a:endParaRPr>
          </a:p>
          <a:p>
            <a:endParaRPr lang="en-US" dirty="0">
              <a:cs typeface="Calibri"/>
            </a:endParaRPr>
          </a:p>
          <a:p>
            <a:endParaRPr lang="en-US" dirty="0">
              <a:cs typeface="Calibri"/>
            </a:endParaRPr>
          </a:p>
          <a:p>
            <a:pPr marL="1276815" lvl="2" indent="-201602">
              <a:buFontTx/>
              <a:buChar char="-"/>
            </a:pPr>
            <a:endParaRPr lang="en-US" dirty="0">
              <a:cs typeface="Calibri"/>
            </a:endParaRPr>
          </a:p>
          <a:p>
            <a:pPr marL="739209" lvl="1" indent="-201602">
              <a:buFontTx/>
              <a:buChar char="-"/>
            </a:pPr>
            <a:endParaRPr lang="en-US" dirty="0">
              <a:cs typeface="Calibri"/>
            </a:endParaRPr>
          </a:p>
        </p:txBody>
      </p:sp>
      <p:sp>
        <p:nvSpPr>
          <p:cNvPr id="4" name="Slide Number Placeholder 3"/>
          <p:cNvSpPr>
            <a:spLocks noGrp="1"/>
          </p:cNvSpPr>
          <p:nvPr>
            <p:ph type="sldNum" sz="quarter" idx="5"/>
          </p:nvPr>
        </p:nvSpPr>
        <p:spPr/>
        <p:txBody>
          <a:bodyPr/>
          <a:lstStyle/>
          <a:p>
            <a:fld id="{F216FAB0-ABB1-4D51-9123-3D05B77AE918}" type="slidenum">
              <a:rPr lang="en-US" smtClean="0"/>
              <a:t>71</a:t>
            </a:fld>
            <a:endParaRPr lang="en-US"/>
          </a:p>
        </p:txBody>
      </p:sp>
    </p:spTree>
    <p:extLst>
      <p:ext uri="{BB962C8B-B14F-4D97-AF65-F5344CB8AC3E}">
        <p14:creationId xmlns:p14="http://schemas.microsoft.com/office/powerpoint/2010/main" val="3506373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ENERGY MODELING</a:t>
            </a:r>
          </a:p>
          <a:p>
            <a:pPr marL="171450" indent="-171450">
              <a:buFontTx/>
              <a:buChar char="-"/>
            </a:pPr>
            <a:r>
              <a:rPr lang="en-US" dirty="0">
                <a:cs typeface="Calibri"/>
              </a:rPr>
              <a:t>Energy Modeling adds cost</a:t>
            </a:r>
          </a:p>
          <a:p>
            <a:pPr marL="171450" indent="-171450">
              <a:buFontTx/>
              <a:buChar char="-"/>
            </a:pPr>
            <a:r>
              <a:rPr lang="en-US" dirty="0">
                <a:cs typeface="Calibri"/>
              </a:rPr>
              <a:t>ASHRAE 209 is a cafeteria approach – not all energy cycles required</a:t>
            </a:r>
          </a:p>
          <a:p>
            <a:pPr marL="628650" lvl="1" indent="-171450">
              <a:buFontTx/>
              <a:buChar char="-"/>
            </a:pPr>
            <a:r>
              <a:rPr lang="en-US" dirty="0">
                <a:cs typeface="Calibri"/>
              </a:rPr>
              <a:t>Minimum: Load Reduction Modeling/ Change Order Modeling</a:t>
            </a:r>
          </a:p>
          <a:p>
            <a:pPr marL="628650" lvl="1" indent="-171450">
              <a:buFontTx/>
              <a:buChar char="-"/>
            </a:pPr>
            <a:r>
              <a:rPr lang="en-US" dirty="0">
                <a:cs typeface="Calibri"/>
              </a:rPr>
              <a:t>Recommended:  All design cycles and construction phase cycles including change order analysis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216FAB0-ABB1-4D51-9123-3D05B77AE918}" type="slidenum">
              <a:rPr lang="en-US" smtClean="0"/>
              <a:t>11</a:t>
            </a:fld>
            <a:endParaRPr lang="en-US"/>
          </a:p>
        </p:txBody>
      </p:sp>
    </p:spTree>
    <p:extLst>
      <p:ext uri="{BB962C8B-B14F-4D97-AF65-F5344CB8AC3E}">
        <p14:creationId xmlns:p14="http://schemas.microsoft.com/office/powerpoint/2010/main" val="314793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14</a:t>
            </a:fld>
            <a:endParaRPr lang="en-US"/>
          </a:p>
        </p:txBody>
      </p:sp>
    </p:spTree>
    <p:extLst>
      <p:ext uri="{BB962C8B-B14F-4D97-AF65-F5344CB8AC3E}">
        <p14:creationId xmlns:p14="http://schemas.microsoft.com/office/powerpoint/2010/main" val="186614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330200" y="696913"/>
            <a:ext cx="6197600" cy="3486150"/>
          </a:xfrm>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Energy modeling can cost between 1 and 2 % of fees – it is already included in many projects due to project type (like healthcare, labs) or those that are going for LEED New Construction. </a:t>
            </a:r>
          </a:p>
          <a:p>
            <a:r>
              <a:rPr lang="en-US" dirty="0"/>
              <a:t>The case for investing in energy modeling is very strong – in all cases, the payback for energy modeling  is less than a year – in most cases it is 3 months or less. </a:t>
            </a:r>
          </a:p>
          <a:p>
            <a:r>
              <a:rPr lang="en-US" dirty="0"/>
              <a:t>Plus in many parts of the US, energy modeling for design projects is subsidized by utilities.</a:t>
            </a:r>
          </a:p>
          <a:p>
            <a:endParaRPr lang="en-US" dirty="0"/>
          </a:p>
        </p:txBody>
      </p:sp>
      <p:sp>
        <p:nvSpPr>
          <p:cNvPr id="4" name="Slide Number Placeholder 3"/>
          <p:cNvSpPr>
            <a:spLocks noGrp="1"/>
          </p:cNvSpPr>
          <p:nvPr>
            <p:ph type="sldNum" sz="quarter" idx="5"/>
          </p:nvPr>
        </p:nvSpPr>
        <p:spPr/>
        <p:txBody>
          <a:bodyPr/>
          <a:lstStyle/>
          <a:p>
            <a:pPr>
              <a:defRPr/>
            </a:pPr>
            <a:fld id="{0988A0C4-0183-4BF4-A41A-2722828AC74E}" type="slidenum">
              <a:rPr lang="en-US" smtClean="0"/>
              <a:pPr>
                <a:defRPr/>
              </a:pPr>
              <a:t>15</a:t>
            </a:fld>
            <a:endParaRPr lang="en-US" dirty="0"/>
          </a:p>
        </p:txBody>
      </p:sp>
    </p:spTree>
    <p:extLst>
      <p:ext uri="{BB962C8B-B14F-4D97-AF65-F5344CB8AC3E}">
        <p14:creationId xmlns:p14="http://schemas.microsoft.com/office/powerpoint/2010/main" val="62322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17</a:t>
            </a:fld>
            <a:endParaRPr lang="en-US"/>
          </a:p>
        </p:txBody>
      </p:sp>
    </p:spTree>
    <p:extLst>
      <p:ext uri="{BB962C8B-B14F-4D97-AF65-F5344CB8AC3E}">
        <p14:creationId xmlns:p14="http://schemas.microsoft.com/office/powerpoint/2010/main" val="365605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874A9E-A3A4-40F0-9A97-CF0A69313AB3}" type="slidenum">
              <a:rPr lang="en-US" smtClean="0"/>
              <a:t>18</a:t>
            </a:fld>
            <a:endParaRPr lang="en-US"/>
          </a:p>
        </p:txBody>
      </p:sp>
    </p:spTree>
    <p:extLst>
      <p:ext uri="{BB962C8B-B14F-4D97-AF65-F5344CB8AC3E}">
        <p14:creationId xmlns:p14="http://schemas.microsoft.com/office/powerpoint/2010/main" val="331071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5AFAE-1966-4AB8-8EC2-84C8160F9D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EA12B3-3F7D-4661-9F86-465D5034E8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B29C1-4919-4244-B205-92A63E7A2121}"/>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5" name="Footer Placeholder 4">
            <a:extLst>
              <a:ext uri="{FF2B5EF4-FFF2-40B4-BE49-F238E27FC236}">
                <a16:creationId xmlns:a16="http://schemas.microsoft.com/office/drawing/2014/main" id="{FDACB972-6271-46AC-97A4-3E5344E4B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A91F4-7283-4EBB-8A3E-97148146EBF5}"/>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3867078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17425-7391-45C8-95E9-E153BAE6AE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6545BB-ADBC-4E6F-A344-4B7BB9C734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C2BC85-C574-4BA7-B074-B6348A2F8D90}"/>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5" name="Footer Placeholder 4">
            <a:extLst>
              <a:ext uri="{FF2B5EF4-FFF2-40B4-BE49-F238E27FC236}">
                <a16:creationId xmlns:a16="http://schemas.microsoft.com/office/drawing/2014/main" id="{A61C0DAD-8FE9-4D78-9B76-D82FB9E78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A5D101-9F36-4468-A500-748E776644C8}"/>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4087247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59C77F-4DEC-4C7D-A097-2F624A632A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59103F-566F-4432-8C31-4372488C30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2DB914-2A66-4EF5-A8EC-D295522B53B5}"/>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5" name="Footer Placeholder 4">
            <a:extLst>
              <a:ext uri="{FF2B5EF4-FFF2-40B4-BE49-F238E27FC236}">
                <a16:creationId xmlns:a16="http://schemas.microsoft.com/office/drawing/2014/main" id="{DF77DFF2-810D-4CDC-8486-61D1C66A3A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DF432-3BCA-4F85-875C-3A3C5EF4A570}"/>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4262389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rrow backgroun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930004-F6F4-477C-9BF4-A3CF634313CD}"/>
              </a:ext>
            </a:extLst>
          </p:cNvPr>
          <p:cNvSpPr>
            <a:spLocks noGrp="1"/>
          </p:cNvSpPr>
          <p:nvPr>
            <p:ph type="dt" sz="half" idx="10"/>
          </p:nvPr>
        </p:nvSpPr>
        <p:spPr/>
        <p:txBody>
          <a:bodyPr/>
          <a:lstStyle/>
          <a:p>
            <a:fld id="{4C42BF8F-E14F-43FE-A63A-EE8845166760}" type="datetimeFigureOut">
              <a:rPr lang="en-US" smtClean="0"/>
              <a:t>2022-10-05</a:t>
            </a:fld>
            <a:endParaRPr lang="en-US"/>
          </a:p>
        </p:txBody>
      </p:sp>
      <p:sp>
        <p:nvSpPr>
          <p:cNvPr id="3" name="Footer Placeholder 2">
            <a:extLst>
              <a:ext uri="{FF2B5EF4-FFF2-40B4-BE49-F238E27FC236}">
                <a16:creationId xmlns:a16="http://schemas.microsoft.com/office/drawing/2014/main" id="{8C915709-E704-4F41-893C-98544B3662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07D825-C4C1-44BE-BD08-96512F12BEA5}"/>
              </a:ext>
            </a:extLst>
          </p:cNvPr>
          <p:cNvSpPr>
            <a:spLocks noGrp="1"/>
          </p:cNvSpPr>
          <p:nvPr>
            <p:ph type="sldNum" sz="quarter" idx="12"/>
          </p:nvPr>
        </p:nvSpPr>
        <p:spPr/>
        <p:txBody>
          <a:bodyPr/>
          <a:lstStyle/>
          <a:p>
            <a:fld id="{3EE84C9D-7079-407A-AA11-E1EE617B9EEB}" type="slidenum">
              <a:rPr lang="en-US" smtClean="0"/>
              <a:t>‹#›</a:t>
            </a:fld>
            <a:endParaRPr lang="en-US"/>
          </a:p>
        </p:txBody>
      </p:sp>
      <p:pic>
        <p:nvPicPr>
          <p:cNvPr id="5" name="Picture 4" descr="Shape, arrow&#10;&#10;Description automatically generated">
            <a:extLst>
              <a:ext uri="{FF2B5EF4-FFF2-40B4-BE49-F238E27FC236}">
                <a16:creationId xmlns:a16="http://schemas.microsoft.com/office/drawing/2014/main" id="{135EAD19-C212-4A95-886E-4ED73D7DEFBE}"/>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a:off x="-2246620" y="0"/>
            <a:ext cx="9622780" cy="6856718"/>
          </a:xfrm>
          <a:prstGeom prst="rect">
            <a:avLst/>
          </a:prstGeom>
        </p:spPr>
      </p:pic>
    </p:spTree>
    <p:extLst>
      <p:ext uri="{BB962C8B-B14F-4D97-AF65-F5344CB8AC3E}">
        <p14:creationId xmlns:p14="http://schemas.microsoft.com/office/powerpoint/2010/main" val="4170980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FCBE-CFC7-4566-86C2-028F7E8735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B3FF3-71AA-46CF-80B4-F4A34579B7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08E33-6305-4BB0-891E-B7C6572B13C0}"/>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5" name="Footer Placeholder 4">
            <a:extLst>
              <a:ext uri="{FF2B5EF4-FFF2-40B4-BE49-F238E27FC236}">
                <a16:creationId xmlns:a16="http://schemas.microsoft.com/office/drawing/2014/main" id="{8EA879C1-DCD0-4CAF-9FAB-22A511EA7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57EF3-80C7-47F6-BA22-E2AEF3A6FD71}"/>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3080663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C3ECC-A1B9-4E43-A69B-AC6D7ECC26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7B9160-0ED9-473C-850D-05CDA02022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B28660-75F5-4CAE-953E-23F5C3083256}"/>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5" name="Footer Placeholder 4">
            <a:extLst>
              <a:ext uri="{FF2B5EF4-FFF2-40B4-BE49-F238E27FC236}">
                <a16:creationId xmlns:a16="http://schemas.microsoft.com/office/drawing/2014/main" id="{7A6A2902-EC3E-4684-BF50-641A351C20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E4AA21-8FE4-4E08-9174-2977BCAB773B}"/>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311673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FE89E-03D8-4A1E-881A-1E54D02535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AE809A-3AA2-45B0-9AE7-B7AB5DFE22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6B3689-CA87-482E-9EB1-C7E835DB851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CF8A35-D126-4D36-B941-CF6BD670A873}"/>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6" name="Footer Placeholder 5">
            <a:extLst>
              <a:ext uri="{FF2B5EF4-FFF2-40B4-BE49-F238E27FC236}">
                <a16:creationId xmlns:a16="http://schemas.microsoft.com/office/drawing/2014/main" id="{349D0D63-50FB-468A-A827-B98D940D4C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477FB7-E394-4441-AFEE-309206F60EC6}"/>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277473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5C9CE-901D-4299-9EDF-9465130F2A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F9A481-0DA0-4C5B-A4FD-6109BA9FF4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7461E9-1D67-41F5-8703-3820401D56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0BAB0D-2A0E-485F-AACB-698E316798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A52E38-0EE1-475D-92C9-36BE1A5C5D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3D4FF3-CCB6-4110-A46B-6CD80D7D7D62}"/>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8" name="Footer Placeholder 7">
            <a:extLst>
              <a:ext uri="{FF2B5EF4-FFF2-40B4-BE49-F238E27FC236}">
                <a16:creationId xmlns:a16="http://schemas.microsoft.com/office/drawing/2014/main" id="{7F9E7B7F-4ED4-430C-B636-8AD0AA7B7F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C8F76-A426-4D37-8BAE-7D557653E195}"/>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184731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3078B-CFC1-402B-9D01-3B6749C217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A435BC-C881-4D10-9D03-61BAD64F0A40}"/>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4" name="Footer Placeholder 3">
            <a:extLst>
              <a:ext uri="{FF2B5EF4-FFF2-40B4-BE49-F238E27FC236}">
                <a16:creationId xmlns:a16="http://schemas.microsoft.com/office/drawing/2014/main" id="{0420CC7D-CB29-4262-AA79-137D37030B0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485FF1-CE0E-44D8-9C4D-051041A66D48}"/>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19986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07314F-5B8A-4C75-A2C0-1A7EAD4C4A8A}"/>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3" name="Footer Placeholder 2">
            <a:extLst>
              <a:ext uri="{FF2B5EF4-FFF2-40B4-BE49-F238E27FC236}">
                <a16:creationId xmlns:a16="http://schemas.microsoft.com/office/drawing/2014/main" id="{49565620-7060-4F32-9877-956F8696A1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768906-F23F-4DB4-9697-F0FFF52A22B9}"/>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2311916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FB78-1E4B-440D-83A9-44EFB4C379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9BF566-0509-4789-9441-2125C4196B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FD4A5A-AAB6-458B-A2D8-18155168DD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5CF07C-17F1-4FF6-9BA2-3101EB72AA23}"/>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6" name="Footer Placeholder 5">
            <a:extLst>
              <a:ext uri="{FF2B5EF4-FFF2-40B4-BE49-F238E27FC236}">
                <a16:creationId xmlns:a16="http://schemas.microsoft.com/office/drawing/2014/main" id="{42D31210-81D2-43A0-A2F7-07E5AD35D7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E1F6E0-D8CD-4CC5-8FD2-599A4DA65952}"/>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31012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31D5-754D-487E-AB11-DA9678745F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8559D1D-E874-4F41-BAD1-7902E5AD4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783F57-1E22-4008-A5EF-CC4013829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2633B7-4A22-45BB-BE3E-C51E04795679}"/>
              </a:ext>
            </a:extLst>
          </p:cNvPr>
          <p:cNvSpPr>
            <a:spLocks noGrp="1"/>
          </p:cNvSpPr>
          <p:nvPr>
            <p:ph type="dt" sz="half" idx="10"/>
          </p:nvPr>
        </p:nvSpPr>
        <p:spPr/>
        <p:txBody>
          <a:bodyPr/>
          <a:lstStyle/>
          <a:p>
            <a:fld id="{A3CB31C8-B86C-4335-BC7E-F2FAC8B6CC08}" type="datetimeFigureOut">
              <a:rPr lang="en-US" smtClean="0"/>
              <a:t>2022-10-05</a:t>
            </a:fld>
            <a:endParaRPr lang="en-US"/>
          </a:p>
        </p:txBody>
      </p:sp>
      <p:sp>
        <p:nvSpPr>
          <p:cNvPr id="6" name="Footer Placeholder 5">
            <a:extLst>
              <a:ext uri="{FF2B5EF4-FFF2-40B4-BE49-F238E27FC236}">
                <a16:creationId xmlns:a16="http://schemas.microsoft.com/office/drawing/2014/main" id="{58A5ADBD-84F6-4763-97CE-94E42567E9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E5471-6E52-42D5-839E-EC7FAAD19A82}"/>
              </a:ext>
            </a:extLst>
          </p:cNvPr>
          <p:cNvSpPr>
            <a:spLocks noGrp="1"/>
          </p:cNvSpPr>
          <p:nvPr>
            <p:ph type="sldNum" sz="quarter" idx="12"/>
          </p:nvPr>
        </p:nvSpPr>
        <p:spPr/>
        <p:txBody>
          <a:bodyPr/>
          <a:lstStyle/>
          <a:p>
            <a:fld id="{138C719D-ACBB-496A-956B-A1EB0FED0546}" type="slidenum">
              <a:rPr lang="en-US" smtClean="0"/>
              <a:t>‹#›</a:t>
            </a:fld>
            <a:endParaRPr lang="en-US"/>
          </a:p>
        </p:txBody>
      </p:sp>
    </p:spTree>
    <p:extLst>
      <p:ext uri="{BB962C8B-B14F-4D97-AF65-F5344CB8AC3E}">
        <p14:creationId xmlns:p14="http://schemas.microsoft.com/office/powerpoint/2010/main" val="236908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3CBFCD-4E29-4856-9977-DDA069661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9C9983-ACD1-4D99-9014-9226B15BE5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4C695-2296-4FCD-9E2B-7C1334F8D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B31C8-B86C-4335-BC7E-F2FAC8B6CC08}" type="datetimeFigureOut">
              <a:rPr lang="en-US" smtClean="0"/>
              <a:t>2022-10-05</a:t>
            </a:fld>
            <a:endParaRPr lang="en-US"/>
          </a:p>
        </p:txBody>
      </p:sp>
      <p:sp>
        <p:nvSpPr>
          <p:cNvPr id="5" name="Footer Placeholder 4">
            <a:extLst>
              <a:ext uri="{FF2B5EF4-FFF2-40B4-BE49-F238E27FC236}">
                <a16:creationId xmlns:a16="http://schemas.microsoft.com/office/drawing/2014/main" id="{3D57B841-A108-4906-87C6-56651AADA3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40BAC2-0929-432C-A8A7-E1B14BCA87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719D-ACBB-496A-956B-A1EB0FED0546}" type="slidenum">
              <a:rPr lang="en-US" smtClean="0"/>
              <a:t>‹#›</a:t>
            </a:fld>
            <a:endParaRPr lang="en-US"/>
          </a:p>
        </p:txBody>
      </p:sp>
    </p:spTree>
    <p:extLst>
      <p:ext uri="{BB962C8B-B14F-4D97-AF65-F5344CB8AC3E}">
        <p14:creationId xmlns:p14="http://schemas.microsoft.com/office/powerpoint/2010/main" val="64018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aia.org/resources/8056-architects-guide-to-integrating-energy-modeli"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nergy.gov/eere/buildings/articles/shockingly-short-payback-energy-modelin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hyperlink" Target="https://content.aia.org/sites/default/files/2021-07/2030-Annual-Report.pdf"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www.aia.org/resources/6157114-architects-guide-to-building-performance"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www.google.com/url?sa=i&amp;rct=j&amp;q=enthalpy+wheel&amp;source=images&amp;cd=&amp;cad=rja&amp;docid=v4kgzGDQ5GEa9M&amp;tbnid=TlOZkUmTIPC_oM:&amp;ved=0CAUQjRw&amp;url=http://cipco.apogee.net/ces/library/tdew.asp&amp;ei=sv6TUaXIFubq0AHvj4HwAg&amp;psig=AFQjCNHCYFuTA6i_PHTcuElvY4fDklltkQ&amp;ust=1368739887202404" TargetMode="Externa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hyperlink" Target="http://www.google.com/url?sa=i&amp;rct=j&amp;q=glycol+recovery+loop&amp;source=images&amp;cd=&amp;cad=rja&amp;docid=RNRQPLPRrvcIzM&amp;tbnid=YIsPdf-WuD0pVM:&amp;ved=0CAUQjRw&amp;url=http://www.dac-hvac.com/ask-rick/ask-rick-pumped-glycol-energy-recovery-systems-reasons-for-poor-performance-in-traditional-systems/&amp;ei=6_6TUcX1Bu6n0AH--oGIBg&amp;psig=AFQjCNHRken2asl99frybrP2aCH2-HQvxQ&amp;ust=1368739937264413"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49.jpeg"/><Relationship Id="rId13" Type="http://schemas.openxmlformats.org/officeDocument/2006/relationships/image" Target="../media/image54.jpeg"/><Relationship Id="rId3" Type="http://schemas.openxmlformats.org/officeDocument/2006/relationships/image" Target="../media/image44.png"/><Relationship Id="rId7" Type="http://schemas.openxmlformats.org/officeDocument/2006/relationships/image" Target="../media/image48.jpeg"/><Relationship Id="rId12" Type="http://schemas.openxmlformats.org/officeDocument/2006/relationships/image" Target="../media/image53.jpeg"/><Relationship Id="rId2" Type="http://schemas.openxmlformats.org/officeDocument/2006/relationships/notesSlide" Target="../notesSlides/notesSlide30.xml"/><Relationship Id="rId16"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hyperlink" Target="https://www.dsireusa.org/" TargetMode="External"/><Relationship Id="rId2" Type="http://schemas.openxmlformats.org/officeDocument/2006/relationships/hyperlink" Target="https://incentifind.com/" TargetMode="External"/><Relationship Id="rId1" Type="http://schemas.openxmlformats.org/officeDocument/2006/relationships/slideLayout" Target="../slideLayouts/slideLayout2.xml"/><Relationship Id="rId6" Type="http://schemas.openxmlformats.org/officeDocument/2006/relationships/hyperlink" Target="https://u25322447.ct.sendgrid.net/ls/click?upn=IEm2ZvhWHkgv9M6OHVmr-2B3diWyoSsNUyVVz49uW9UYeH0Yjf9OarpOMXMhIrIWDvo6F9otQl8-2BsQly95mbJIUkOQb2eVuWvp8kWmgrjslAnjANZJe6iipdHQ4ojF4gcdO7F2tadqL-2FkUt9-2BVNV1aBLYDWRbiLKUeBrXGD6F9swRYc6OVQXdi0ApblLqQuqHVnypai0qe-2FtMpT0UuTZD-2BFw-3D-3D0Qi8_uAGIKxVHnzoGVmPcnUwHmS-2BvBoFEnFpS03R0PkyviN-2BGqqWbi4j6bzobn8yk7TK2GKYMY3lZas9kQDn-2FhahVkjHKJ-2Bq9Y1Iigz5UtV7IzULdi074-2B7tU7-2F7ffj40Zk5eRqFA-2BHLm7j5uyt9IO-2Bbdpbt6b-2BbjEt0Rj3lFOJkbRp0bke-2BbYTvt4MrSRImQglgEfspoLRvt6KRMvE25TPxyv8uZmDzUbxQUTyl3x3iq30cqNVqix3wl0aJh1zG-2Bc3etmv-2BzdjtSEsE6lKQ7A86pyAK-2BohO3oxdNoWjSiCU7egmrPXPsyNGOcqYgT2W8roswTF0Gcj-2B2MElXf4nAWYNqt-2F3x4XWYZSYZwZMdOECv-2B0o-3D" TargetMode="External"/><Relationship Id="rId5" Type="http://schemas.openxmlformats.org/officeDocument/2006/relationships/hyperlink" Target="https://content.aia.org/sites/default/files/2022-08/Memo_Inflation_Reduction_Act_FINAL_8_10_2022.pdf" TargetMode="External"/><Relationship Id="rId4" Type="http://schemas.openxmlformats.org/officeDocument/2006/relationships/hyperlink" Target="https://www.usgbc.org/resources/inflation-reduction-act-buildings-provisions"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4.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mailto:Allison.johnson@hok.com" TargetMode="External"/><Relationship Id="rId5" Type="http://schemas.openxmlformats.org/officeDocument/2006/relationships/hyperlink" Target="mailto:Donovan.Olliff@hok.com" TargetMode="External"/><Relationship Id="rId4" Type="http://schemas.openxmlformats.org/officeDocument/2006/relationships/hyperlink" Target="mailto:Anica.landreneau@hok.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ntent.aia.org/sites/default/files/2021-07/2030-Annual-Report.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www.aia.org/resources/6157114-architects-guide-to-building-perform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rge brick building&#10;&#10;Description automatically generated with medium confidence">
            <a:extLst>
              <a:ext uri="{FF2B5EF4-FFF2-40B4-BE49-F238E27FC236}">
                <a16:creationId xmlns:a16="http://schemas.microsoft.com/office/drawing/2014/main" id="{6B12E3F9-2669-4EFA-B1AF-D50796B89EB5}"/>
              </a:ext>
            </a:extLst>
          </p:cNvPr>
          <p:cNvPicPr>
            <a:picLocks noChangeAspect="1"/>
          </p:cNvPicPr>
          <p:nvPr/>
        </p:nvPicPr>
        <p:blipFill rotWithShape="1">
          <a:blip r:embed="rId2">
            <a:extLst>
              <a:ext uri="{28A0092B-C50C-407E-A947-70E740481C1C}">
                <a14:useLocalDpi xmlns:a14="http://schemas.microsoft.com/office/drawing/2010/main" val="0"/>
              </a:ext>
            </a:extLst>
          </a:blip>
          <a:srcRect t="34500" b="9120"/>
          <a:stretch/>
        </p:blipFill>
        <p:spPr>
          <a:xfrm>
            <a:off x="20" y="1282"/>
            <a:ext cx="12191980" cy="6856718"/>
          </a:xfrm>
          <a:prstGeom prst="rect">
            <a:avLst/>
          </a:prstGeom>
        </p:spPr>
      </p:pic>
      <p:sp>
        <p:nvSpPr>
          <p:cNvPr id="13" name="Rectangle 12">
            <a:extLst>
              <a:ext uri="{FF2B5EF4-FFF2-40B4-BE49-F238E27FC236}">
                <a16:creationId xmlns:a16="http://schemas.microsoft.com/office/drawing/2014/main" id="{FCFCBCA7-A9BF-4F6B-BE27-077BD77A4622}"/>
              </a:ext>
            </a:extLst>
          </p:cNvPr>
          <p:cNvSpPr/>
          <p:nvPr/>
        </p:nvSpPr>
        <p:spPr>
          <a:xfrm>
            <a:off x="0" y="-130236"/>
            <a:ext cx="13191744" cy="6986953"/>
          </a:xfrm>
          <a:prstGeom prst="rect">
            <a:avLst/>
          </a:prstGeom>
          <a:solidFill>
            <a:schemeClr val="bg2">
              <a:lumMod val="2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pic>
        <p:nvPicPr>
          <p:cNvPr id="10" name="Picture 9" descr="Shape, arrow&#10;&#10;Description automatically generated">
            <a:extLst>
              <a:ext uri="{FF2B5EF4-FFF2-40B4-BE49-F238E27FC236}">
                <a16:creationId xmlns:a16="http://schemas.microsoft.com/office/drawing/2014/main" id="{8844CA15-F2A3-4F72-8EA3-5574AB0B3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460" y="1282"/>
            <a:ext cx="9622780" cy="6856718"/>
          </a:xfrm>
          <a:prstGeom prst="rect">
            <a:avLst/>
          </a:prstGeom>
        </p:spPr>
      </p:pic>
      <p:sp>
        <p:nvSpPr>
          <p:cNvPr id="11" name="TextBox 10">
            <a:extLst>
              <a:ext uri="{FF2B5EF4-FFF2-40B4-BE49-F238E27FC236}">
                <a16:creationId xmlns:a16="http://schemas.microsoft.com/office/drawing/2014/main" id="{4A6B6C80-2905-48A8-AD7B-6716B8C4E002}"/>
              </a:ext>
            </a:extLst>
          </p:cNvPr>
          <p:cNvSpPr txBox="1"/>
          <p:nvPr/>
        </p:nvSpPr>
        <p:spPr>
          <a:xfrm>
            <a:off x="547234" y="5200357"/>
            <a:ext cx="7193280" cy="954107"/>
          </a:xfrm>
          <a:prstGeom prst="rect">
            <a:avLst/>
          </a:prstGeom>
          <a:noFill/>
        </p:spPr>
        <p:txBody>
          <a:bodyPr wrap="square" rtlCol="0">
            <a:spAutoFit/>
          </a:bodyPr>
          <a:lstStyle/>
          <a:p>
            <a:r>
              <a:rPr lang="en-US" sz="2800" b="1" dirty="0">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rPr>
              <a:t>Balancing Building Performance</a:t>
            </a:r>
          </a:p>
          <a:p>
            <a:r>
              <a:rPr lang="en-US" sz="2800" b="1" dirty="0">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rPr>
              <a:t>Risk And Reward</a:t>
            </a:r>
          </a:p>
        </p:txBody>
      </p:sp>
      <p:pic>
        <p:nvPicPr>
          <p:cNvPr id="1026" name="Picture 2" descr="News | Building Energy Exchange STL | BE-Ex STL">
            <a:extLst>
              <a:ext uri="{FF2B5EF4-FFF2-40B4-BE49-F238E27FC236}">
                <a16:creationId xmlns:a16="http://schemas.microsoft.com/office/drawing/2014/main" id="{2A2684D2-3E24-4BE9-9208-5B538A231B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3056" y="295723"/>
            <a:ext cx="1677747" cy="13455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red sign with white letters&#10;&#10;Description automatically generated with low confidence">
            <a:extLst>
              <a:ext uri="{FF2B5EF4-FFF2-40B4-BE49-F238E27FC236}">
                <a16:creationId xmlns:a16="http://schemas.microsoft.com/office/drawing/2014/main" id="{E28DE866-6E53-4DDF-B2A9-91BE039BC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3056" y="1935725"/>
            <a:ext cx="1677747" cy="1677747"/>
          </a:xfrm>
          <a:prstGeom prst="rect">
            <a:avLst/>
          </a:prstGeom>
        </p:spPr>
      </p:pic>
    </p:spTree>
    <p:extLst>
      <p:ext uri="{BB962C8B-B14F-4D97-AF65-F5344CB8AC3E}">
        <p14:creationId xmlns:p14="http://schemas.microsoft.com/office/powerpoint/2010/main" val="918262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74364C-894F-4DBC-9412-9298DE98A879}"/>
              </a:ext>
            </a:extLst>
          </p:cNvPr>
          <p:cNvSpPr/>
          <p:nvPr/>
        </p:nvSpPr>
        <p:spPr>
          <a:xfrm>
            <a:off x="604630" y="6097514"/>
            <a:ext cx="10528852" cy="246221"/>
          </a:xfrm>
          <a:prstGeom prst="rect">
            <a:avLst/>
          </a:prstGeom>
        </p:spPr>
        <p:txBody>
          <a:bodyPr wrap="square">
            <a:spAutoFit/>
          </a:bodyPr>
          <a:lstStyle/>
          <a:p>
            <a:r>
              <a:rPr lang="en-US" sz="1000" dirty="0">
                <a:hlinkClick r:id="rId2"/>
              </a:rPr>
              <a:t>https://www.aia.org/resources/8056-architects-guide-to-integrating-energy-modeli</a:t>
            </a:r>
            <a:r>
              <a:rPr lang="en-US" sz="1000" dirty="0"/>
              <a:t> </a:t>
            </a:r>
          </a:p>
        </p:txBody>
      </p:sp>
      <p:pic>
        <p:nvPicPr>
          <p:cNvPr id="13316" name="Picture 4" descr="Architect&amp;#39;s guide to integrating energy modeling in the design process - AIA">
            <a:extLst>
              <a:ext uri="{FF2B5EF4-FFF2-40B4-BE49-F238E27FC236}">
                <a16:creationId xmlns:a16="http://schemas.microsoft.com/office/drawing/2014/main" id="{660B70CA-A8A2-4DED-9A2A-EA9ADA5E5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50" y="1488299"/>
            <a:ext cx="11198780" cy="448988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64F588B-C35D-4A63-99C6-67BD59E46EC3}"/>
              </a:ext>
            </a:extLst>
          </p:cNvPr>
          <p:cNvSpPr>
            <a:spLocks noGrp="1"/>
          </p:cNvSpPr>
          <p:nvPr>
            <p:ph type="title"/>
          </p:nvPr>
        </p:nvSpPr>
        <p:spPr>
          <a:xfrm>
            <a:off x="838200" y="365125"/>
            <a:ext cx="10515600" cy="1325563"/>
          </a:xfrm>
        </p:spPr>
        <p:txBody>
          <a:bodyPr>
            <a:normAutofit/>
          </a:bodyPr>
          <a:lstStyle/>
          <a:p>
            <a:r>
              <a:rPr lang="en-US" dirty="0">
                <a:solidFill>
                  <a:schemeClr val="tx1">
                    <a:lumMod val="75000"/>
                    <a:lumOff val="25000"/>
                  </a:schemeClr>
                </a:solidFill>
              </a:rPr>
              <a:t>The Architect’s Guide</a:t>
            </a:r>
            <a:endParaRPr lang="en-US" sz="4800" dirty="0">
              <a:solidFill>
                <a:schemeClr val="tx1">
                  <a:lumMod val="75000"/>
                  <a:lumOff val="25000"/>
                </a:schemeClr>
              </a:solidFill>
            </a:endParaRPr>
          </a:p>
        </p:txBody>
      </p:sp>
    </p:spTree>
    <p:extLst>
      <p:ext uri="{BB962C8B-B14F-4D97-AF65-F5344CB8AC3E}">
        <p14:creationId xmlns:p14="http://schemas.microsoft.com/office/powerpoint/2010/main" val="2088296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066A-A7C3-4595-931D-73B139E6130E}"/>
              </a:ext>
            </a:extLst>
          </p:cNvPr>
          <p:cNvSpPr>
            <a:spLocks noGrp="1"/>
          </p:cNvSpPr>
          <p:nvPr>
            <p:ph type="title"/>
          </p:nvPr>
        </p:nvSpPr>
        <p:spPr/>
        <p:txBody>
          <a:bodyPr>
            <a:normAutofit/>
          </a:bodyPr>
          <a:lstStyle/>
          <a:p>
            <a:r>
              <a:rPr lang="en-US" dirty="0">
                <a:solidFill>
                  <a:schemeClr val="tx1">
                    <a:lumMod val="75000"/>
                    <a:lumOff val="25000"/>
                  </a:schemeClr>
                </a:solidFill>
              </a:rPr>
              <a:t>Standardized…</a:t>
            </a:r>
            <a:endParaRPr lang="en-US" sz="4800" dirty="0">
              <a:solidFill>
                <a:schemeClr val="tx1">
                  <a:lumMod val="75000"/>
                  <a:lumOff val="25000"/>
                </a:schemeClr>
              </a:solidFill>
            </a:endParaRPr>
          </a:p>
        </p:txBody>
      </p:sp>
      <p:pic>
        <p:nvPicPr>
          <p:cNvPr id="5" name="Picture 4">
            <a:extLst>
              <a:ext uri="{FF2B5EF4-FFF2-40B4-BE49-F238E27FC236}">
                <a16:creationId xmlns:a16="http://schemas.microsoft.com/office/drawing/2014/main" id="{26B7066D-F7F5-4D06-AD7F-60DD9CA50A1D}"/>
              </a:ext>
            </a:extLst>
          </p:cNvPr>
          <p:cNvPicPr>
            <a:picLocks noChangeAspect="1"/>
          </p:cNvPicPr>
          <p:nvPr/>
        </p:nvPicPr>
        <p:blipFill>
          <a:blip r:embed="rId3"/>
          <a:stretch>
            <a:fillRect/>
          </a:stretch>
        </p:blipFill>
        <p:spPr>
          <a:xfrm>
            <a:off x="6096000" y="365125"/>
            <a:ext cx="4701074" cy="6116638"/>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691E530E-65B7-4BDF-9701-A54FD10BDCD8}"/>
              </a:ext>
            </a:extLst>
          </p:cNvPr>
          <p:cNvSpPr txBox="1"/>
          <p:nvPr/>
        </p:nvSpPr>
        <p:spPr>
          <a:xfrm>
            <a:off x="953053" y="1746502"/>
            <a:ext cx="4801703" cy="4154984"/>
          </a:xfrm>
          <a:prstGeom prst="rect">
            <a:avLst/>
          </a:prstGeom>
          <a:noFill/>
        </p:spPr>
        <p:txBody>
          <a:bodyPr wrap="square" rtlCol="0">
            <a:spAutoFit/>
          </a:bodyPr>
          <a:lstStyle/>
          <a:p>
            <a:r>
              <a:rPr lang="en-US" sz="2400" dirty="0"/>
              <a:t>When you need to define energy modeling scope &amp; deliverables: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What kind of models do you want and when?</a:t>
            </a:r>
          </a:p>
          <a:p>
            <a:pPr marL="285750" indent="-285750">
              <a:buFont typeface="Arial" panose="020B0604020202020204" pitchFamily="34" charset="0"/>
              <a:buChar char="•"/>
            </a:pPr>
            <a:r>
              <a:rPr lang="en-US" sz="2400" dirty="0"/>
              <a:t>What kind of feedback?</a:t>
            </a:r>
          </a:p>
          <a:p>
            <a:pPr marL="285750" indent="-285750">
              <a:buFont typeface="Arial" panose="020B0604020202020204" pitchFamily="34" charset="0"/>
              <a:buChar char="•"/>
            </a:pPr>
            <a:r>
              <a:rPr lang="en-US" sz="2400" dirty="0"/>
              <a:t>When do you want workshops? </a:t>
            </a:r>
          </a:p>
          <a:p>
            <a:pPr marL="285750" indent="-285750">
              <a:buFont typeface="Arial" panose="020B0604020202020204" pitchFamily="34" charset="0"/>
              <a:buChar char="•"/>
            </a:pPr>
            <a:r>
              <a:rPr lang="en-US" sz="2400" dirty="0"/>
              <a:t>Who should participate?</a:t>
            </a:r>
          </a:p>
          <a:p>
            <a:pPr marL="285750" indent="-285750">
              <a:buFont typeface="Arial" panose="020B0604020202020204" pitchFamily="34" charset="0"/>
              <a:buChar char="•"/>
            </a:pPr>
            <a:r>
              <a:rPr lang="en-US" sz="2400" dirty="0"/>
              <a:t>Which cycles are included in basic services, and which are excluded as additional services?</a:t>
            </a:r>
          </a:p>
        </p:txBody>
      </p:sp>
    </p:spTree>
    <p:extLst>
      <p:ext uri="{BB962C8B-B14F-4D97-AF65-F5344CB8AC3E}">
        <p14:creationId xmlns:p14="http://schemas.microsoft.com/office/powerpoint/2010/main" val="4118121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417-2134-450F-9C6A-D71DA9E20E38}"/>
              </a:ext>
            </a:extLst>
          </p:cNvPr>
          <p:cNvSpPr>
            <a:spLocks noGrp="1"/>
          </p:cNvSpPr>
          <p:nvPr>
            <p:ph type="title"/>
          </p:nvPr>
        </p:nvSpPr>
        <p:spPr/>
        <p:txBody>
          <a:bodyPr/>
          <a:lstStyle/>
          <a:p>
            <a:r>
              <a:rPr lang="en-US" dirty="0"/>
              <a:t>ASHRAE 209: </a:t>
            </a:r>
            <a:r>
              <a:rPr lang="en-US" dirty="0">
                <a:solidFill>
                  <a:srgbClr val="FF0000"/>
                </a:solidFill>
              </a:rPr>
              <a:t>Minimum Requirements</a:t>
            </a:r>
            <a:endParaRPr lang="en-US" dirty="0"/>
          </a:p>
        </p:txBody>
      </p:sp>
      <p:sp>
        <p:nvSpPr>
          <p:cNvPr id="3" name="Content Placeholder 2">
            <a:extLst>
              <a:ext uri="{FF2B5EF4-FFF2-40B4-BE49-F238E27FC236}">
                <a16:creationId xmlns:a16="http://schemas.microsoft.com/office/drawing/2014/main" id="{C22003EA-402D-4127-AFA3-2C3B5BE4084A}"/>
              </a:ext>
            </a:extLst>
          </p:cNvPr>
          <p:cNvSpPr>
            <a:spLocks noGrp="1"/>
          </p:cNvSpPr>
          <p:nvPr>
            <p:ph idx="1"/>
          </p:nvPr>
        </p:nvSpPr>
        <p:spPr/>
        <p:txBody>
          <a:bodyPr/>
          <a:lstStyle/>
          <a:p>
            <a:r>
              <a:rPr lang="en-US" b="1" dirty="0"/>
              <a:t>Section 5 General Requirements</a:t>
            </a:r>
          </a:p>
          <a:p>
            <a:r>
              <a:rPr lang="en-US" b="1" dirty="0"/>
              <a:t>Section 6.3 “Modeling Cycle 3 - Load Reduction Modeling”</a:t>
            </a:r>
          </a:p>
          <a:p>
            <a:r>
              <a:rPr lang="en-US" b="1" dirty="0"/>
              <a:t>Section 6: Select at least one (1):</a:t>
            </a:r>
          </a:p>
          <a:p>
            <a:pPr lvl="1"/>
            <a:r>
              <a:rPr lang="en-US" b="1" dirty="0"/>
              <a:t>Section 6.1 “Modeling Cycle 1 - Simple Box Modeling</a:t>
            </a:r>
          </a:p>
          <a:p>
            <a:pPr lvl="1"/>
            <a:r>
              <a:rPr lang="en-US" b="1" dirty="0"/>
              <a:t>Section 6.2 “Modeling Cycle 2 - Conceptual Design Modeling”</a:t>
            </a:r>
          </a:p>
          <a:p>
            <a:pPr lvl="1"/>
            <a:r>
              <a:rPr lang="en-US" b="1" dirty="0"/>
              <a:t>Section 6.4 “Modeling Cycle 4 - HVAC System Selection Modeling”</a:t>
            </a:r>
          </a:p>
          <a:p>
            <a:pPr lvl="1"/>
            <a:r>
              <a:rPr lang="en-US" b="1" dirty="0"/>
              <a:t>Section 6.5 “Modeling Cycle 5 - Design Refinement”</a:t>
            </a:r>
          </a:p>
          <a:p>
            <a:pPr lvl="1"/>
            <a:r>
              <a:rPr lang="en-US" b="1" dirty="0"/>
              <a:t>Section 6.6 “Modeling Cycle 6 - Design Integration and Optimization”</a:t>
            </a:r>
          </a:p>
          <a:p>
            <a:pPr lvl="1"/>
            <a:r>
              <a:rPr lang="en-US" b="1" dirty="0"/>
              <a:t>Section 6.7 “Modeling Cycle 7 - Energy Simulation Aided Value Engineering”</a:t>
            </a:r>
            <a:endParaRPr lang="en-US" dirty="0"/>
          </a:p>
          <a:p>
            <a:pPr lvl="1"/>
            <a:endParaRPr lang="en-US" b="1" dirty="0"/>
          </a:p>
          <a:p>
            <a:pPr lvl="1"/>
            <a:endParaRPr lang="en-US" b="1" dirty="0"/>
          </a:p>
          <a:p>
            <a:pPr lvl="1"/>
            <a:endParaRPr lang="en-US" sz="3200" dirty="0"/>
          </a:p>
          <a:p>
            <a:pPr lvl="1"/>
            <a:endParaRPr lang="en-US" b="1" dirty="0"/>
          </a:p>
          <a:p>
            <a:pPr lvl="1"/>
            <a:endParaRPr lang="en-US" b="1" dirty="0"/>
          </a:p>
          <a:p>
            <a:pPr lvl="1"/>
            <a:endParaRPr lang="en-US" b="1" dirty="0"/>
          </a:p>
          <a:p>
            <a:pPr lvl="1"/>
            <a:endParaRPr lang="en-US" dirty="0"/>
          </a:p>
          <a:p>
            <a:endParaRPr lang="en-US" dirty="0"/>
          </a:p>
          <a:p>
            <a:endParaRPr lang="en-US" dirty="0"/>
          </a:p>
        </p:txBody>
      </p:sp>
    </p:spTree>
    <p:extLst>
      <p:ext uri="{BB962C8B-B14F-4D97-AF65-F5344CB8AC3E}">
        <p14:creationId xmlns:p14="http://schemas.microsoft.com/office/powerpoint/2010/main" val="13008491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48417-2134-450F-9C6A-D71DA9E20E38}"/>
              </a:ext>
            </a:extLst>
          </p:cNvPr>
          <p:cNvSpPr>
            <a:spLocks noGrp="1"/>
          </p:cNvSpPr>
          <p:nvPr>
            <p:ph type="title"/>
          </p:nvPr>
        </p:nvSpPr>
        <p:spPr/>
        <p:txBody>
          <a:bodyPr/>
          <a:lstStyle/>
          <a:p>
            <a:r>
              <a:rPr lang="en-US" dirty="0">
                <a:solidFill>
                  <a:schemeClr val="bg2">
                    <a:lumMod val="50000"/>
                  </a:schemeClr>
                </a:solidFill>
              </a:rPr>
              <a:t>ASHRAE 209: Optional (Module 3)</a:t>
            </a:r>
          </a:p>
        </p:txBody>
      </p:sp>
      <p:sp>
        <p:nvSpPr>
          <p:cNvPr id="3" name="Content Placeholder 2">
            <a:extLst>
              <a:ext uri="{FF2B5EF4-FFF2-40B4-BE49-F238E27FC236}">
                <a16:creationId xmlns:a16="http://schemas.microsoft.com/office/drawing/2014/main" id="{C22003EA-402D-4127-AFA3-2C3B5BE4084A}"/>
              </a:ext>
            </a:extLst>
          </p:cNvPr>
          <p:cNvSpPr>
            <a:spLocks noGrp="1"/>
          </p:cNvSpPr>
          <p:nvPr>
            <p:ph idx="1"/>
          </p:nvPr>
        </p:nvSpPr>
        <p:spPr/>
        <p:txBody>
          <a:bodyPr/>
          <a:lstStyle/>
          <a:p>
            <a:r>
              <a:rPr lang="en-US" b="1" dirty="0">
                <a:solidFill>
                  <a:schemeClr val="bg2">
                    <a:lumMod val="50000"/>
                  </a:schemeClr>
                </a:solidFill>
              </a:rPr>
              <a:t>Section 7 Construction Phase Cycles</a:t>
            </a:r>
          </a:p>
          <a:p>
            <a:pPr lvl="1"/>
            <a:r>
              <a:rPr lang="en-US" b="1" dirty="0">
                <a:solidFill>
                  <a:schemeClr val="bg2">
                    <a:lumMod val="50000"/>
                  </a:schemeClr>
                </a:solidFill>
              </a:rPr>
              <a:t>Section 7.1 “Modeling Cycle 8 – As-Designed Energy Performance”</a:t>
            </a:r>
            <a:endParaRPr lang="en-US" dirty="0">
              <a:solidFill>
                <a:schemeClr val="bg2">
                  <a:lumMod val="50000"/>
                </a:schemeClr>
              </a:solidFill>
            </a:endParaRPr>
          </a:p>
          <a:p>
            <a:pPr lvl="1"/>
            <a:r>
              <a:rPr lang="en-US" b="1" dirty="0">
                <a:solidFill>
                  <a:schemeClr val="bg2">
                    <a:lumMod val="50000"/>
                  </a:schemeClr>
                </a:solidFill>
              </a:rPr>
              <a:t>Section 7.2 “Modeling Cycle 9 – Change Orders”</a:t>
            </a:r>
            <a:endParaRPr lang="en-US" dirty="0">
              <a:solidFill>
                <a:schemeClr val="bg2">
                  <a:lumMod val="50000"/>
                </a:schemeClr>
              </a:solidFill>
            </a:endParaRPr>
          </a:p>
          <a:p>
            <a:pPr lvl="1"/>
            <a:r>
              <a:rPr lang="en-US" b="1" dirty="0">
                <a:solidFill>
                  <a:schemeClr val="bg2">
                    <a:lumMod val="50000"/>
                  </a:schemeClr>
                </a:solidFill>
              </a:rPr>
              <a:t>Section 7.3 “Modeling Cycle 10 – As-Built Energy Performance”</a:t>
            </a:r>
          </a:p>
          <a:p>
            <a:pPr lvl="1"/>
            <a:endParaRPr lang="en-US" b="1" dirty="0">
              <a:solidFill>
                <a:schemeClr val="bg2">
                  <a:lumMod val="50000"/>
                </a:schemeClr>
              </a:solidFill>
            </a:endParaRPr>
          </a:p>
          <a:p>
            <a:r>
              <a:rPr lang="en-US" b="1" dirty="0">
                <a:solidFill>
                  <a:schemeClr val="bg2">
                    <a:lumMod val="50000"/>
                  </a:schemeClr>
                </a:solidFill>
              </a:rPr>
              <a:t>Section 8 Post-Occupancy Phase Cycles</a:t>
            </a:r>
          </a:p>
          <a:p>
            <a:pPr lvl="1"/>
            <a:r>
              <a:rPr lang="en-US" b="1" dirty="0">
                <a:solidFill>
                  <a:schemeClr val="bg2">
                    <a:lumMod val="50000"/>
                  </a:schemeClr>
                </a:solidFill>
              </a:rPr>
              <a:t>Section 8.1 “Modeling Cycle 11 – Post-Occupancy Energy Performance Comparison”</a:t>
            </a:r>
            <a:endParaRPr lang="en-US" dirty="0">
              <a:solidFill>
                <a:schemeClr val="bg2">
                  <a:lumMod val="50000"/>
                </a:schemeClr>
              </a:solidFill>
            </a:endParaRPr>
          </a:p>
          <a:p>
            <a:pPr lvl="1"/>
            <a:endParaRPr lang="en-US" b="1" dirty="0">
              <a:solidFill>
                <a:schemeClr val="bg2">
                  <a:lumMod val="50000"/>
                </a:schemeClr>
              </a:solidFill>
            </a:endParaRPr>
          </a:p>
          <a:p>
            <a:pPr lvl="1"/>
            <a:endParaRPr lang="en-US" sz="3200" dirty="0">
              <a:solidFill>
                <a:schemeClr val="bg2">
                  <a:lumMod val="50000"/>
                </a:schemeClr>
              </a:solidFill>
            </a:endParaRPr>
          </a:p>
          <a:p>
            <a:pPr lvl="1"/>
            <a:endParaRPr lang="en-US" b="1" dirty="0">
              <a:solidFill>
                <a:schemeClr val="bg2">
                  <a:lumMod val="50000"/>
                </a:schemeClr>
              </a:solidFill>
            </a:endParaRPr>
          </a:p>
          <a:p>
            <a:pPr lvl="1"/>
            <a:endParaRPr lang="en-US" b="1" dirty="0">
              <a:solidFill>
                <a:schemeClr val="bg2">
                  <a:lumMod val="50000"/>
                </a:schemeClr>
              </a:solidFill>
            </a:endParaRPr>
          </a:p>
          <a:p>
            <a:pPr lvl="1"/>
            <a:endParaRPr lang="en-US" b="1" dirty="0">
              <a:solidFill>
                <a:schemeClr val="bg2">
                  <a:lumMod val="50000"/>
                </a:schemeClr>
              </a:solidFill>
            </a:endParaRPr>
          </a:p>
          <a:p>
            <a:pPr lvl="1"/>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p:txBody>
      </p:sp>
    </p:spTree>
    <p:extLst>
      <p:ext uri="{BB962C8B-B14F-4D97-AF65-F5344CB8AC3E}">
        <p14:creationId xmlns:p14="http://schemas.microsoft.com/office/powerpoint/2010/main" val="4140987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01BD-D5E4-4B28-953D-A24B8B8E2FC7}"/>
              </a:ext>
            </a:extLst>
          </p:cNvPr>
          <p:cNvSpPr>
            <a:spLocks noGrp="1"/>
          </p:cNvSpPr>
          <p:nvPr>
            <p:ph type="title"/>
          </p:nvPr>
        </p:nvSpPr>
        <p:spPr>
          <a:xfrm>
            <a:off x="838200" y="-2630"/>
            <a:ext cx="10515600" cy="1325563"/>
          </a:xfrm>
        </p:spPr>
        <p:txBody>
          <a:bodyPr/>
          <a:lstStyle/>
          <a:p>
            <a:pPr algn="ctr"/>
            <a:r>
              <a:rPr lang="en-US" dirty="0"/>
              <a:t>ASHRAE 209: Visualized</a:t>
            </a:r>
          </a:p>
        </p:txBody>
      </p:sp>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27703"/>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Tree>
    <p:extLst>
      <p:ext uri="{BB962C8B-B14F-4D97-AF65-F5344CB8AC3E}">
        <p14:creationId xmlns:p14="http://schemas.microsoft.com/office/powerpoint/2010/main" val="19820455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3" name="Group 4"/>
          <p:cNvGrpSpPr>
            <a:grpSpLocks noChangeAspect="1"/>
          </p:cNvGrpSpPr>
          <p:nvPr/>
        </p:nvGrpSpPr>
        <p:grpSpPr bwMode="auto">
          <a:xfrm>
            <a:off x="322420" y="990600"/>
            <a:ext cx="8150225" cy="4341813"/>
            <a:chOff x="432" y="1296"/>
            <a:chExt cx="4865" cy="2592"/>
          </a:xfrm>
        </p:grpSpPr>
        <p:sp>
          <p:nvSpPr>
            <p:cNvPr id="27655" name="AutoShape 3"/>
            <p:cNvSpPr>
              <a:spLocks noChangeAspect="1" noChangeArrowheads="1" noTextEdit="1"/>
            </p:cNvSpPr>
            <p:nvPr/>
          </p:nvSpPr>
          <p:spPr bwMode="auto">
            <a:xfrm>
              <a:off x="432" y="1296"/>
              <a:ext cx="4865" cy="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656" name="Rectangle 11"/>
            <p:cNvSpPr>
              <a:spLocks noChangeArrowheads="1"/>
            </p:cNvSpPr>
            <p:nvPr/>
          </p:nvSpPr>
          <p:spPr bwMode="auto">
            <a:xfrm>
              <a:off x="1329" y="1539"/>
              <a:ext cx="59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Project Name</a:t>
              </a:r>
              <a:endParaRPr lang="en-US" b="0">
                <a:latin typeface="Arial" pitchFamily="34" charset="0"/>
                <a:cs typeface="Arial" pitchFamily="34" charset="0"/>
              </a:endParaRPr>
            </a:p>
          </p:txBody>
        </p:sp>
        <p:sp>
          <p:nvSpPr>
            <p:cNvPr id="27657" name="Rectangle 12"/>
            <p:cNvSpPr>
              <a:spLocks noChangeArrowheads="1"/>
            </p:cNvSpPr>
            <p:nvPr/>
          </p:nvSpPr>
          <p:spPr bwMode="auto">
            <a:xfrm>
              <a:off x="2978" y="1463"/>
              <a:ext cx="54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 Modeling </a:t>
              </a:r>
              <a:endParaRPr lang="en-US" b="0">
                <a:latin typeface="Arial" pitchFamily="34" charset="0"/>
                <a:cs typeface="Arial" pitchFamily="34" charset="0"/>
              </a:endParaRPr>
            </a:p>
          </p:txBody>
        </p:sp>
        <p:sp>
          <p:nvSpPr>
            <p:cNvPr id="27658" name="Rectangle 7"/>
            <p:cNvSpPr>
              <a:spLocks noChangeArrowheads="1"/>
            </p:cNvSpPr>
            <p:nvPr/>
          </p:nvSpPr>
          <p:spPr bwMode="auto">
            <a:xfrm>
              <a:off x="2940" y="1615"/>
              <a:ext cx="6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Fees vs Gross </a:t>
              </a:r>
              <a:endParaRPr lang="en-US" b="0">
                <a:latin typeface="Arial" pitchFamily="34" charset="0"/>
                <a:cs typeface="Arial" pitchFamily="34" charset="0"/>
              </a:endParaRPr>
            </a:p>
          </p:txBody>
        </p:sp>
        <p:sp>
          <p:nvSpPr>
            <p:cNvPr id="27659" name="Rectangle 8"/>
            <p:cNvSpPr>
              <a:spLocks noChangeArrowheads="1"/>
            </p:cNvSpPr>
            <p:nvPr/>
          </p:nvSpPr>
          <p:spPr bwMode="auto">
            <a:xfrm>
              <a:off x="3146" y="1767"/>
              <a:ext cx="20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Fees</a:t>
              </a:r>
              <a:endParaRPr lang="en-US" b="0">
                <a:latin typeface="Arial" pitchFamily="34" charset="0"/>
                <a:cs typeface="Arial" pitchFamily="34" charset="0"/>
              </a:endParaRPr>
            </a:p>
          </p:txBody>
        </p:sp>
        <p:sp>
          <p:nvSpPr>
            <p:cNvPr id="27660" name="Rectangle 9"/>
            <p:cNvSpPr>
              <a:spLocks noChangeArrowheads="1"/>
            </p:cNvSpPr>
            <p:nvPr/>
          </p:nvSpPr>
          <p:spPr bwMode="auto">
            <a:xfrm>
              <a:off x="3708" y="1463"/>
              <a:ext cx="773"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Annual  Modeled </a:t>
              </a:r>
              <a:endParaRPr lang="en-US" b="0">
                <a:latin typeface="Arial" pitchFamily="34" charset="0"/>
                <a:cs typeface="Arial" pitchFamily="34" charset="0"/>
              </a:endParaRPr>
            </a:p>
          </p:txBody>
        </p:sp>
        <p:sp>
          <p:nvSpPr>
            <p:cNvPr id="27661" name="Rectangle 10"/>
            <p:cNvSpPr>
              <a:spLocks noChangeArrowheads="1"/>
            </p:cNvSpPr>
            <p:nvPr/>
          </p:nvSpPr>
          <p:spPr bwMode="auto">
            <a:xfrm>
              <a:off x="3845" y="1615"/>
              <a:ext cx="55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Energy Cost </a:t>
              </a:r>
              <a:endParaRPr lang="en-US" b="0">
                <a:latin typeface="Arial" pitchFamily="34" charset="0"/>
                <a:cs typeface="Arial" pitchFamily="34" charset="0"/>
              </a:endParaRPr>
            </a:p>
          </p:txBody>
        </p:sp>
        <p:sp>
          <p:nvSpPr>
            <p:cNvPr id="27662" name="Rectangle 11"/>
            <p:cNvSpPr>
              <a:spLocks noChangeArrowheads="1"/>
            </p:cNvSpPr>
            <p:nvPr/>
          </p:nvSpPr>
          <p:spPr bwMode="auto">
            <a:xfrm>
              <a:off x="3944" y="1767"/>
              <a:ext cx="32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Savings</a:t>
              </a:r>
              <a:endParaRPr lang="en-US" b="0">
                <a:latin typeface="Arial" pitchFamily="34" charset="0"/>
                <a:cs typeface="Arial" pitchFamily="34" charset="0"/>
              </a:endParaRPr>
            </a:p>
          </p:txBody>
        </p:sp>
        <p:sp>
          <p:nvSpPr>
            <p:cNvPr id="27663" name="Rectangle 12"/>
            <p:cNvSpPr>
              <a:spLocks noChangeArrowheads="1"/>
            </p:cNvSpPr>
            <p:nvPr/>
          </p:nvSpPr>
          <p:spPr bwMode="auto">
            <a:xfrm>
              <a:off x="4674" y="1311"/>
              <a:ext cx="51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Payback on </a:t>
              </a:r>
              <a:endParaRPr lang="en-US" b="0">
                <a:latin typeface="Arial" pitchFamily="34" charset="0"/>
                <a:cs typeface="Arial" pitchFamily="34" charset="0"/>
              </a:endParaRPr>
            </a:p>
          </p:txBody>
        </p:sp>
        <p:sp>
          <p:nvSpPr>
            <p:cNvPr id="27664" name="Rectangle 13"/>
            <p:cNvSpPr>
              <a:spLocks noChangeArrowheads="1"/>
            </p:cNvSpPr>
            <p:nvPr/>
          </p:nvSpPr>
          <p:spPr bwMode="auto">
            <a:xfrm>
              <a:off x="4712" y="1463"/>
              <a:ext cx="43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Modeling </a:t>
              </a:r>
              <a:endParaRPr lang="en-US" b="0">
                <a:latin typeface="Arial" pitchFamily="34" charset="0"/>
                <a:cs typeface="Arial" pitchFamily="34" charset="0"/>
              </a:endParaRPr>
            </a:p>
          </p:txBody>
        </p:sp>
        <p:sp>
          <p:nvSpPr>
            <p:cNvPr id="27665" name="Rectangle 14"/>
            <p:cNvSpPr>
              <a:spLocks noChangeArrowheads="1"/>
            </p:cNvSpPr>
            <p:nvPr/>
          </p:nvSpPr>
          <p:spPr bwMode="auto">
            <a:xfrm>
              <a:off x="4760" y="1615"/>
              <a:ext cx="32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Fees in </a:t>
              </a:r>
              <a:endParaRPr lang="en-US" b="0" dirty="0">
                <a:latin typeface="Arial" pitchFamily="34" charset="0"/>
                <a:cs typeface="Arial" pitchFamily="34" charset="0"/>
              </a:endParaRPr>
            </a:p>
          </p:txBody>
        </p:sp>
        <p:sp>
          <p:nvSpPr>
            <p:cNvPr id="27666" name="Rectangle 15"/>
            <p:cNvSpPr>
              <a:spLocks noChangeArrowheads="1"/>
            </p:cNvSpPr>
            <p:nvPr/>
          </p:nvSpPr>
          <p:spPr bwMode="auto">
            <a:xfrm>
              <a:off x="4689" y="1767"/>
              <a:ext cx="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endParaRPr lang="en-US" b="0" dirty="0">
                <a:latin typeface="Arial" pitchFamily="34" charset="0"/>
                <a:cs typeface="Arial" pitchFamily="34" charset="0"/>
              </a:endParaRPr>
            </a:p>
          </p:txBody>
        </p:sp>
        <p:sp>
          <p:nvSpPr>
            <p:cNvPr id="27667" name="Rectangle 16"/>
            <p:cNvSpPr>
              <a:spLocks noChangeArrowheads="1"/>
            </p:cNvSpPr>
            <p:nvPr/>
          </p:nvSpPr>
          <p:spPr bwMode="auto">
            <a:xfrm>
              <a:off x="4727" y="1767"/>
              <a:ext cx="40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MONTHS</a:t>
              </a:r>
              <a:endParaRPr lang="en-US" b="0" dirty="0">
                <a:latin typeface="Arial" pitchFamily="34" charset="0"/>
                <a:cs typeface="Arial" pitchFamily="34" charset="0"/>
              </a:endParaRPr>
            </a:p>
          </p:txBody>
        </p:sp>
        <p:sp>
          <p:nvSpPr>
            <p:cNvPr id="27669" name="Rectangle 18"/>
            <p:cNvSpPr>
              <a:spLocks noChangeArrowheads="1"/>
            </p:cNvSpPr>
            <p:nvPr/>
          </p:nvSpPr>
          <p:spPr bwMode="auto">
            <a:xfrm>
              <a:off x="455" y="1919"/>
              <a:ext cx="65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Office Building</a:t>
              </a:r>
              <a:endParaRPr lang="en-US" b="0" dirty="0">
                <a:latin typeface="Arial" pitchFamily="34" charset="0"/>
                <a:cs typeface="Arial" pitchFamily="34" charset="0"/>
              </a:endParaRPr>
            </a:p>
          </p:txBody>
        </p:sp>
        <p:sp>
          <p:nvSpPr>
            <p:cNvPr id="27670" name="Rectangle 19"/>
            <p:cNvSpPr>
              <a:spLocks noChangeArrowheads="1"/>
            </p:cNvSpPr>
            <p:nvPr/>
          </p:nvSpPr>
          <p:spPr bwMode="auto">
            <a:xfrm>
              <a:off x="3146" y="1919"/>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0.7%</a:t>
              </a:r>
              <a:endParaRPr lang="en-US" b="0">
                <a:latin typeface="Arial" pitchFamily="34" charset="0"/>
                <a:cs typeface="Arial" pitchFamily="34" charset="0"/>
              </a:endParaRPr>
            </a:p>
          </p:txBody>
        </p:sp>
        <p:sp>
          <p:nvSpPr>
            <p:cNvPr id="27671" name="Rectangle 20"/>
            <p:cNvSpPr>
              <a:spLocks noChangeArrowheads="1"/>
            </p:cNvSpPr>
            <p:nvPr/>
          </p:nvSpPr>
          <p:spPr bwMode="auto">
            <a:xfrm>
              <a:off x="3921" y="1919"/>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$122,876</a:t>
              </a:r>
              <a:endParaRPr lang="en-US" b="0">
                <a:latin typeface="Arial" pitchFamily="34" charset="0"/>
                <a:cs typeface="Arial" pitchFamily="34" charset="0"/>
              </a:endParaRPr>
            </a:p>
          </p:txBody>
        </p:sp>
        <p:sp>
          <p:nvSpPr>
            <p:cNvPr id="27672" name="Rectangle 21"/>
            <p:cNvSpPr>
              <a:spLocks noChangeArrowheads="1"/>
            </p:cNvSpPr>
            <p:nvPr/>
          </p:nvSpPr>
          <p:spPr bwMode="auto">
            <a:xfrm>
              <a:off x="4909" y="1919"/>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2</a:t>
              </a:r>
              <a:endParaRPr lang="en-US" b="0" dirty="0">
                <a:latin typeface="Arial" pitchFamily="34" charset="0"/>
                <a:cs typeface="Arial" pitchFamily="34" charset="0"/>
              </a:endParaRPr>
            </a:p>
          </p:txBody>
        </p:sp>
        <p:sp>
          <p:nvSpPr>
            <p:cNvPr id="27673" name="Rectangle 22"/>
            <p:cNvSpPr>
              <a:spLocks noChangeArrowheads="1"/>
            </p:cNvSpPr>
            <p:nvPr/>
          </p:nvSpPr>
          <p:spPr bwMode="auto">
            <a:xfrm>
              <a:off x="455" y="2071"/>
              <a:ext cx="65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Office Building</a:t>
              </a:r>
              <a:endParaRPr lang="en-US" b="0">
                <a:latin typeface="Arial" pitchFamily="34" charset="0"/>
                <a:cs typeface="Arial" pitchFamily="34" charset="0"/>
              </a:endParaRPr>
            </a:p>
          </p:txBody>
        </p:sp>
        <p:sp>
          <p:nvSpPr>
            <p:cNvPr id="27674" name="Rectangle 23"/>
            <p:cNvSpPr>
              <a:spLocks noChangeArrowheads="1"/>
            </p:cNvSpPr>
            <p:nvPr/>
          </p:nvSpPr>
          <p:spPr bwMode="auto">
            <a:xfrm>
              <a:off x="3146" y="2071"/>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0.5%</a:t>
              </a:r>
              <a:endParaRPr lang="en-US" b="0">
                <a:latin typeface="Arial" pitchFamily="34" charset="0"/>
                <a:cs typeface="Arial" pitchFamily="34" charset="0"/>
              </a:endParaRPr>
            </a:p>
          </p:txBody>
        </p:sp>
        <p:sp>
          <p:nvSpPr>
            <p:cNvPr id="27675" name="Rectangle 24"/>
            <p:cNvSpPr>
              <a:spLocks noChangeArrowheads="1"/>
            </p:cNvSpPr>
            <p:nvPr/>
          </p:nvSpPr>
          <p:spPr bwMode="auto">
            <a:xfrm>
              <a:off x="3921" y="2071"/>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$306,692</a:t>
              </a:r>
              <a:endParaRPr lang="en-US" b="0">
                <a:latin typeface="Arial" pitchFamily="34" charset="0"/>
                <a:cs typeface="Arial" pitchFamily="34" charset="0"/>
              </a:endParaRPr>
            </a:p>
          </p:txBody>
        </p:sp>
        <p:sp>
          <p:nvSpPr>
            <p:cNvPr id="27676" name="Rectangle 25"/>
            <p:cNvSpPr>
              <a:spLocks noChangeArrowheads="1"/>
            </p:cNvSpPr>
            <p:nvPr/>
          </p:nvSpPr>
          <p:spPr bwMode="auto">
            <a:xfrm>
              <a:off x="4909" y="2071"/>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a:t>
              </a:r>
              <a:endParaRPr lang="en-US" b="0">
                <a:latin typeface="Arial" pitchFamily="34" charset="0"/>
                <a:cs typeface="Arial" pitchFamily="34" charset="0"/>
              </a:endParaRPr>
            </a:p>
          </p:txBody>
        </p:sp>
        <p:sp>
          <p:nvSpPr>
            <p:cNvPr id="27677" name="Rectangle 26"/>
            <p:cNvSpPr>
              <a:spLocks noChangeArrowheads="1"/>
            </p:cNvSpPr>
            <p:nvPr/>
          </p:nvSpPr>
          <p:spPr bwMode="auto">
            <a:xfrm>
              <a:off x="455" y="2223"/>
              <a:ext cx="624"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Justice Center</a:t>
              </a:r>
              <a:endParaRPr lang="en-US" b="0">
                <a:latin typeface="Arial" pitchFamily="34" charset="0"/>
                <a:cs typeface="Arial" pitchFamily="34" charset="0"/>
              </a:endParaRPr>
            </a:p>
          </p:txBody>
        </p:sp>
        <p:sp>
          <p:nvSpPr>
            <p:cNvPr id="27678" name="Rectangle 27"/>
            <p:cNvSpPr>
              <a:spLocks noChangeArrowheads="1"/>
            </p:cNvSpPr>
            <p:nvPr/>
          </p:nvSpPr>
          <p:spPr bwMode="auto">
            <a:xfrm>
              <a:off x="3146" y="2223"/>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0.8%</a:t>
              </a:r>
              <a:endParaRPr lang="en-US" b="0">
                <a:latin typeface="Arial" pitchFamily="34" charset="0"/>
                <a:cs typeface="Arial" pitchFamily="34" charset="0"/>
              </a:endParaRPr>
            </a:p>
          </p:txBody>
        </p:sp>
        <p:sp>
          <p:nvSpPr>
            <p:cNvPr id="27679" name="Rectangle 28"/>
            <p:cNvSpPr>
              <a:spLocks noChangeArrowheads="1"/>
            </p:cNvSpPr>
            <p:nvPr/>
          </p:nvSpPr>
          <p:spPr bwMode="auto">
            <a:xfrm>
              <a:off x="3921" y="2223"/>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$350,000</a:t>
              </a:r>
              <a:endParaRPr lang="en-US" b="0">
                <a:latin typeface="Arial" pitchFamily="34" charset="0"/>
                <a:cs typeface="Arial" pitchFamily="34" charset="0"/>
              </a:endParaRPr>
            </a:p>
          </p:txBody>
        </p:sp>
        <p:sp>
          <p:nvSpPr>
            <p:cNvPr id="27680" name="Rectangle 29"/>
            <p:cNvSpPr>
              <a:spLocks noChangeArrowheads="1"/>
            </p:cNvSpPr>
            <p:nvPr/>
          </p:nvSpPr>
          <p:spPr bwMode="auto">
            <a:xfrm>
              <a:off x="4909" y="2223"/>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a:t>
              </a:r>
              <a:endParaRPr lang="en-US" b="0">
                <a:latin typeface="Arial" pitchFamily="34" charset="0"/>
                <a:cs typeface="Arial" pitchFamily="34" charset="0"/>
              </a:endParaRPr>
            </a:p>
          </p:txBody>
        </p:sp>
        <p:sp>
          <p:nvSpPr>
            <p:cNvPr id="27681" name="Rectangle 30"/>
            <p:cNvSpPr>
              <a:spLocks noChangeArrowheads="1"/>
            </p:cNvSpPr>
            <p:nvPr/>
          </p:nvSpPr>
          <p:spPr bwMode="auto">
            <a:xfrm>
              <a:off x="455" y="2375"/>
              <a:ext cx="78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Convention Hotel</a:t>
              </a:r>
              <a:endParaRPr lang="en-US" b="0" dirty="0">
                <a:latin typeface="Arial" pitchFamily="34" charset="0"/>
                <a:cs typeface="Arial" pitchFamily="34" charset="0"/>
              </a:endParaRPr>
            </a:p>
          </p:txBody>
        </p:sp>
        <p:sp>
          <p:nvSpPr>
            <p:cNvPr id="27682" name="Rectangle 31"/>
            <p:cNvSpPr>
              <a:spLocks noChangeArrowheads="1"/>
            </p:cNvSpPr>
            <p:nvPr/>
          </p:nvSpPr>
          <p:spPr bwMode="auto">
            <a:xfrm>
              <a:off x="3146" y="2375"/>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0.6%</a:t>
              </a:r>
              <a:endParaRPr lang="en-US" b="0">
                <a:latin typeface="Arial" pitchFamily="34" charset="0"/>
                <a:cs typeface="Arial" pitchFamily="34" charset="0"/>
              </a:endParaRPr>
            </a:p>
          </p:txBody>
        </p:sp>
        <p:sp>
          <p:nvSpPr>
            <p:cNvPr id="27683" name="Rectangle 32"/>
            <p:cNvSpPr>
              <a:spLocks noChangeArrowheads="1"/>
            </p:cNvSpPr>
            <p:nvPr/>
          </p:nvSpPr>
          <p:spPr bwMode="auto">
            <a:xfrm>
              <a:off x="3921" y="2375"/>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$233,791</a:t>
              </a:r>
              <a:endParaRPr lang="en-US" b="0">
                <a:latin typeface="Arial" pitchFamily="34" charset="0"/>
                <a:cs typeface="Arial" pitchFamily="34" charset="0"/>
              </a:endParaRPr>
            </a:p>
          </p:txBody>
        </p:sp>
        <p:sp>
          <p:nvSpPr>
            <p:cNvPr id="27684" name="Rectangle 33"/>
            <p:cNvSpPr>
              <a:spLocks noChangeArrowheads="1"/>
            </p:cNvSpPr>
            <p:nvPr/>
          </p:nvSpPr>
          <p:spPr bwMode="auto">
            <a:xfrm>
              <a:off x="4909" y="2375"/>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a:t>
              </a:r>
              <a:endParaRPr lang="en-US" b="0">
                <a:latin typeface="Arial" pitchFamily="34" charset="0"/>
                <a:cs typeface="Arial" pitchFamily="34" charset="0"/>
              </a:endParaRPr>
            </a:p>
          </p:txBody>
        </p:sp>
        <p:sp>
          <p:nvSpPr>
            <p:cNvPr id="27685" name="Rectangle 34"/>
            <p:cNvSpPr>
              <a:spLocks noChangeArrowheads="1"/>
            </p:cNvSpPr>
            <p:nvPr/>
          </p:nvSpPr>
          <p:spPr bwMode="auto">
            <a:xfrm>
              <a:off x="455" y="2527"/>
              <a:ext cx="77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Regional Hospital</a:t>
              </a:r>
              <a:endParaRPr lang="en-US" b="0" dirty="0">
                <a:latin typeface="Arial" pitchFamily="34" charset="0"/>
                <a:cs typeface="Arial" pitchFamily="34" charset="0"/>
              </a:endParaRPr>
            </a:p>
          </p:txBody>
        </p:sp>
        <p:sp>
          <p:nvSpPr>
            <p:cNvPr id="27686" name="Rectangle 35"/>
            <p:cNvSpPr>
              <a:spLocks noChangeArrowheads="1"/>
            </p:cNvSpPr>
            <p:nvPr/>
          </p:nvSpPr>
          <p:spPr bwMode="auto">
            <a:xfrm>
              <a:off x="3146" y="2527"/>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2.4%</a:t>
              </a:r>
              <a:endParaRPr lang="en-US" b="0">
                <a:latin typeface="Arial" pitchFamily="34" charset="0"/>
                <a:cs typeface="Arial" pitchFamily="34" charset="0"/>
              </a:endParaRPr>
            </a:p>
          </p:txBody>
        </p:sp>
        <p:sp>
          <p:nvSpPr>
            <p:cNvPr id="27687" name="Rectangle 36"/>
            <p:cNvSpPr>
              <a:spLocks noChangeArrowheads="1"/>
            </p:cNvSpPr>
            <p:nvPr/>
          </p:nvSpPr>
          <p:spPr bwMode="auto">
            <a:xfrm>
              <a:off x="3875" y="2527"/>
              <a:ext cx="502"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$3,300,000</a:t>
              </a:r>
              <a:endParaRPr lang="en-US" b="0">
                <a:latin typeface="Arial" pitchFamily="34" charset="0"/>
                <a:cs typeface="Arial" pitchFamily="34" charset="0"/>
              </a:endParaRPr>
            </a:p>
          </p:txBody>
        </p:sp>
        <p:sp>
          <p:nvSpPr>
            <p:cNvPr id="27688" name="Rectangle 37"/>
            <p:cNvSpPr>
              <a:spLocks noChangeArrowheads="1"/>
            </p:cNvSpPr>
            <p:nvPr/>
          </p:nvSpPr>
          <p:spPr bwMode="auto">
            <a:xfrm>
              <a:off x="4909" y="2527"/>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a:t>
              </a:r>
              <a:endParaRPr lang="en-US" b="0">
                <a:latin typeface="Arial" pitchFamily="34" charset="0"/>
                <a:cs typeface="Arial" pitchFamily="34" charset="0"/>
              </a:endParaRPr>
            </a:p>
          </p:txBody>
        </p:sp>
        <p:sp>
          <p:nvSpPr>
            <p:cNvPr id="27689" name="Rectangle 38"/>
            <p:cNvSpPr>
              <a:spLocks noChangeArrowheads="1"/>
            </p:cNvSpPr>
            <p:nvPr/>
          </p:nvSpPr>
          <p:spPr bwMode="auto">
            <a:xfrm>
              <a:off x="455" y="2679"/>
              <a:ext cx="1240"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Government Office Building</a:t>
              </a:r>
              <a:endParaRPr lang="en-US" b="0" dirty="0">
                <a:latin typeface="Arial" pitchFamily="34" charset="0"/>
                <a:cs typeface="Arial" pitchFamily="34" charset="0"/>
              </a:endParaRPr>
            </a:p>
          </p:txBody>
        </p:sp>
        <p:sp>
          <p:nvSpPr>
            <p:cNvPr id="27690" name="Rectangle 39"/>
            <p:cNvSpPr>
              <a:spLocks noChangeArrowheads="1"/>
            </p:cNvSpPr>
            <p:nvPr/>
          </p:nvSpPr>
          <p:spPr bwMode="auto">
            <a:xfrm>
              <a:off x="3146" y="2679"/>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3.3%</a:t>
              </a:r>
              <a:endParaRPr lang="en-US" b="0">
                <a:latin typeface="Arial" pitchFamily="34" charset="0"/>
                <a:cs typeface="Arial" pitchFamily="34" charset="0"/>
              </a:endParaRPr>
            </a:p>
          </p:txBody>
        </p:sp>
        <p:sp>
          <p:nvSpPr>
            <p:cNvPr id="27691" name="Rectangle 40"/>
            <p:cNvSpPr>
              <a:spLocks noChangeArrowheads="1"/>
            </p:cNvSpPr>
            <p:nvPr/>
          </p:nvSpPr>
          <p:spPr bwMode="auto">
            <a:xfrm>
              <a:off x="3921" y="2679"/>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$186,000</a:t>
              </a:r>
              <a:endParaRPr lang="en-US" b="0">
                <a:latin typeface="Arial" pitchFamily="34" charset="0"/>
                <a:cs typeface="Arial" pitchFamily="34" charset="0"/>
              </a:endParaRPr>
            </a:p>
          </p:txBody>
        </p:sp>
        <p:sp>
          <p:nvSpPr>
            <p:cNvPr id="27692" name="Rectangle 41"/>
            <p:cNvSpPr>
              <a:spLocks noChangeArrowheads="1"/>
            </p:cNvSpPr>
            <p:nvPr/>
          </p:nvSpPr>
          <p:spPr bwMode="auto">
            <a:xfrm>
              <a:off x="4909" y="2679"/>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4</a:t>
              </a:r>
              <a:endParaRPr lang="en-US" b="0" dirty="0">
                <a:latin typeface="Arial" pitchFamily="34" charset="0"/>
                <a:cs typeface="Arial" pitchFamily="34" charset="0"/>
              </a:endParaRPr>
            </a:p>
          </p:txBody>
        </p:sp>
        <p:sp>
          <p:nvSpPr>
            <p:cNvPr id="27693" name="Rectangle 42"/>
            <p:cNvSpPr>
              <a:spLocks noChangeArrowheads="1"/>
            </p:cNvSpPr>
            <p:nvPr/>
          </p:nvSpPr>
          <p:spPr bwMode="auto">
            <a:xfrm>
              <a:off x="455" y="2831"/>
              <a:ext cx="108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Government Building 20</a:t>
              </a:r>
              <a:endParaRPr lang="en-US" b="0" dirty="0">
                <a:latin typeface="Arial" pitchFamily="34" charset="0"/>
                <a:cs typeface="Arial" pitchFamily="34" charset="0"/>
              </a:endParaRPr>
            </a:p>
          </p:txBody>
        </p:sp>
        <p:sp>
          <p:nvSpPr>
            <p:cNvPr id="27694" name="Rectangle 43"/>
            <p:cNvSpPr>
              <a:spLocks noChangeArrowheads="1"/>
            </p:cNvSpPr>
            <p:nvPr/>
          </p:nvSpPr>
          <p:spPr bwMode="auto">
            <a:xfrm>
              <a:off x="3146" y="2831"/>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1.1%</a:t>
              </a:r>
              <a:endParaRPr lang="en-US" b="0">
                <a:latin typeface="Arial" pitchFamily="34" charset="0"/>
                <a:cs typeface="Arial" pitchFamily="34" charset="0"/>
              </a:endParaRPr>
            </a:p>
          </p:txBody>
        </p:sp>
        <p:sp>
          <p:nvSpPr>
            <p:cNvPr id="27695" name="Rectangle 44"/>
            <p:cNvSpPr>
              <a:spLocks noChangeArrowheads="1"/>
            </p:cNvSpPr>
            <p:nvPr/>
          </p:nvSpPr>
          <p:spPr bwMode="auto">
            <a:xfrm>
              <a:off x="3921" y="2831"/>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$224,276</a:t>
              </a:r>
              <a:endParaRPr lang="en-US" b="0">
                <a:latin typeface="Arial" pitchFamily="34" charset="0"/>
                <a:cs typeface="Arial" pitchFamily="34" charset="0"/>
              </a:endParaRPr>
            </a:p>
          </p:txBody>
        </p:sp>
        <p:sp>
          <p:nvSpPr>
            <p:cNvPr id="27696" name="Rectangle 45"/>
            <p:cNvSpPr>
              <a:spLocks noChangeArrowheads="1"/>
            </p:cNvSpPr>
            <p:nvPr/>
          </p:nvSpPr>
          <p:spPr bwMode="auto">
            <a:xfrm>
              <a:off x="4909" y="2831"/>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2</a:t>
              </a:r>
              <a:endParaRPr lang="en-US" b="0">
                <a:latin typeface="Arial" pitchFamily="34" charset="0"/>
                <a:cs typeface="Arial" pitchFamily="34" charset="0"/>
              </a:endParaRPr>
            </a:p>
          </p:txBody>
        </p:sp>
        <p:sp>
          <p:nvSpPr>
            <p:cNvPr id="27697" name="Rectangle 46"/>
            <p:cNvSpPr>
              <a:spLocks noChangeArrowheads="1"/>
            </p:cNvSpPr>
            <p:nvPr/>
          </p:nvSpPr>
          <p:spPr bwMode="auto">
            <a:xfrm>
              <a:off x="455" y="2983"/>
              <a:ext cx="126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Cancer &amp; Critical Care Tower</a:t>
              </a:r>
              <a:endParaRPr lang="en-US" b="0" dirty="0">
                <a:latin typeface="Arial" pitchFamily="34" charset="0"/>
                <a:cs typeface="Arial" pitchFamily="34" charset="0"/>
              </a:endParaRPr>
            </a:p>
          </p:txBody>
        </p:sp>
        <p:sp>
          <p:nvSpPr>
            <p:cNvPr id="27698" name="Rectangle 47"/>
            <p:cNvSpPr>
              <a:spLocks noChangeArrowheads="1"/>
            </p:cNvSpPr>
            <p:nvPr/>
          </p:nvSpPr>
          <p:spPr bwMode="auto">
            <a:xfrm>
              <a:off x="3146" y="2983"/>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0.6%</a:t>
              </a:r>
              <a:endParaRPr lang="en-US" b="0">
                <a:latin typeface="Arial" pitchFamily="34" charset="0"/>
                <a:cs typeface="Arial" pitchFamily="34" charset="0"/>
              </a:endParaRPr>
            </a:p>
          </p:txBody>
        </p:sp>
        <p:sp>
          <p:nvSpPr>
            <p:cNvPr id="27699" name="Rectangle 48"/>
            <p:cNvSpPr>
              <a:spLocks noChangeArrowheads="1"/>
            </p:cNvSpPr>
            <p:nvPr/>
          </p:nvSpPr>
          <p:spPr bwMode="auto">
            <a:xfrm>
              <a:off x="3921" y="2983"/>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$853,013</a:t>
              </a:r>
              <a:endParaRPr lang="en-US" b="0">
                <a:latin typeface="Arial" pitchFamily="34" charset="0"/>
                <a:cs typeface="Arial" pitchFamily="34" charset="0"/>
              </a:endParaRPr>
            </a:p>
          </p:txBody>
        </p:sp>
        <p:sp>
          <p:nvSpPr>
            <p:cNvPr id="27700" name="Rectangle 49"/>
            <p:cNvSpPr>
              <a:spLocks noChangeArrowheads="1"/>
            </p:cNvSpPr>
            <p:nvPr/>
          </p:nvSpPr>
          <p:spPr bwMode="auto">
            <a:xfrm>
              <a:off x="4909" y="2983"/>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a:t>
              </a:r>
              <a:endParaRPr lang="en-US" b="0">
                <a:latin typeface="Arial" pitchFamily="34" charset="0"/>
                <a:cs typeface="Arial" pitchFamily="34" charset="0"/>
              </a:endParaRPr>
            </a:p>
          </p:txBody>
        </p:sp>
        <p:sp>
          <p:nvSpPr>
            <p:cNvPr id="27701" name="Rectangle 50"/>
            <p:cNvSpPr>
              <a:spLocks noChangeArrowheads="1"/>
            </p:cNvSpPr>
            <p:nvPr/>
          </p:nvSpPr>
          <p:spPr bwMode="auto">
            <a:xfrm>
              <a:off x="455" y="3135"/>
              <a:ext cx="129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Institutional Research Center</a:t>
              </a:r>
              <a:endParaRPr lang="en-US" b="0" dirty="0">
                <a:latin typeface="Arial" pitchFamily="34" charset="0"/>
                <a:cs typeface="Arial" pitchFamily="34" charset="0"/>
              </a:endParaRPr>
            </a:p>
          </p:txBody>
        </p:sp>
        <p:sp>
          <p:nvSpPr>
            <p:cNvPr id="27702" name="Rectangle 51"/>
            <p:cNvSpPr>
              <a:spLocks noChangeArrowheads="1"/>
            </p:cNvSpPr>
            <p:nvPr/>
          </p:nvSpPr>
          <p:spPr bwMode="auto">
            <a:xfrm>
              <a:off x="3146" y="3135"/>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0.6%</a:t>
              </a:r>
              <a:endParaRPr lang="en-US" b="0">
                <a:latin typeface="Arial" pitchFamily="34" charset="0"/>
                <a:cs typeface="Arial" pitchFamily="34" charset="0"/>
              </a:endParaRPr>
            </a:p>
          </p:txBody>
        </p:sp>
        <p:sp>
          <p:nvSpPr>
            <p:cNvPr id="27703" name="Rectangle 52"/>
            <p:cNvSpPr>
              <a:spLocks noChangeArrowheads="1"/>
            </p:cNvSpPr>
            <p:nvPr/>
          </p:nvSpPr>
          <p:spPr bwMode="auto">
            <a:xfrm>
              <a:off x="3921" y="3135"/>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$340,000</a:t>
              </a:r>
              <a:endParaRPr lang="en-US" b="0">
                <a:latin typeface="Arial" pitchFamily="34" charset="0"/>
                <a:cs typeface="Arial" pitchFamily="34" charset="0"/>
              </a:endParaRPr>
            </a:p>
          </p:txBody>
        </p:sp>
        <p:sp>
          <p:nvSpPr>
            <p:cNvPr id="27704" name="Rectangle 53"/>
            <p:cNvSpPr>
              <a:spLocks noChangeArrowheads="1"/>
            </p:cNvSpPr>
            <p:nvPr/>
          </p:nvSpPr>
          <p:spPr bwMode="auto">
            <a:xfrm>
              <a:off x="4909" y="3135"/>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a:t>
              </a:r>
              <a:endParaRPr lang="en-US" b="0">
                <a:latin typeface="Arial" pitchFamily="34" charset="0"/>
                <a:cs typeface="Arial" pitchFamily="34" charset="0"/>
              </a:endParaRPr>
            </a:p>
          </p:txBody>
        </p:sp>
        <p:sp>
          <p:nvSpPr>
            <p:cNvPr id="27705" name="Rectangle 54"/>
            <p:cNvSpPr>
              <a:spLocks noChangeArrowheads="1"/>
            </p:cNvSpPr>
            <p:nvPr/>
          </p:nvSpPr>
          <p:spPr bwMode="auto">
            <a:xfrm>
              <a:off x="455" y="3287"/>
              <a:ext cx="111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latin typeface="Calibri" pitchFamily="34" charset="0"/>
                  <a:cs typeface="Arial" pitchFamily="34" charset="0"/>
                </a:rPr>
                <a:t>Energy Institute, Net Zero</a:t>
              </a:r>
              <a:endParaRPr lang="en-US" b="0" dirty="0">
                <a:latin typeface="Arial" pitchFamily="34" charset="0"/>
                <a:cs typeface="Arial" pitchFamily="34" charset="0"/>
              </a:endParaRPr>
            </a:p>
          </p:txBody>
        </p:sp>
        <p:sp>
          <p:nvSpPr>
            <p:cNvPr id="27706" name="Rectangle 55"/>
            <p:cNvSpPr>
              <a:spLocks noChangeArrowheads="1"/>
            </p:cNvSpPr>
            <p:nvPr/>
          </p:nvSpPr>
          <p:spPr bwMode="auto">
            <a:xfrm>
              <a:off x="3146" y="3287"/>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2.5%</a:t>
              </a:r>
              <a:endParaRPr lang="en-US" b="0">
                <a:latin typeface="Arial" pitchFamily="34" charset="0"/>
                <a:cs typeface="Arial" pitchFamily="34" charset="0"/>
              </a:endParaRPr>
            </a:p>
          </p:txBody>
        </p:sp>
        <p:sp>
          <p:nvSpPr>
            <p:cNvPr id="27707" name="Rectangle 56"/>
            <p:cNvSpPr>
              <a:spLocks noChangeArrowheads="1"/>
            </p:cNvSpPr>
            <p:nvPr/>
          </p:nvSpPr>
          <p:spPr bwMode="auto">
            <a:xfrm>
              <a:off x="3921" y="3287"/>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$169,432</a:t>
              </a:r>
              <a:endParaRPr lang="en-US" b="0">
                <a:latin typeface="Arial" pitchFamily="34" charset="0"/>
                <a:cs typeface="Arial" pitchFamily="34" charset="0"/>
              </a:endParaRPr>
            </a:p>
          </p:txBody>
        </p:sp>
        <p:sp>
          <p:nvSpPr>
            <p:cNvPr id="27708" name="Rectangle 57"/>
            <p:cNvSpPr>
              <a:spLocks noChangeArrowheads="1"/>
            </p:cNvSpPr>
            <p:nvPr/>
          </p:nvSpPr>
          <p:spPr bwMode="auto">
            <a:xfrm>
              <a:off x="4909" y="3287"/>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7</a:t>
              </a:r>
              <a:endParaRPr lang="en-US" b="0">
                <a:latin typeface="Arial" pitchFamily="34" charset="0"/>
                <a:cs typeface="Arial" pitchFamily="34" charset="0"/>
              </a:endParaRPr>
            </a:p>
          </p:txBody>
        </p:sp>
        <p:sp>
          <p:nvSpPr>
            <p:cNvPr id="27709" name="Rectangle 58"/>
            <p:cNvSpPr>
              <a:spLocks noChangeArrowheads="1"/>
            </p:cNvSpPr>
            <p:nvPr/>
          </p:nvSpPr>
          <p:spPr bwMode="auto">
            <a:xfrm>
              <a:off x="455" y="3439"/>
              <a:ext cx="130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Institutional Research Facility</a:t>
              </a:r>
              <a:endParaRPr lang="en-US" b="0">
                <a:latin typeface="Arial" pitchFamily="34" charset="0"/>
                <a:cs typeface="Arial" pitchFamily="34" charset="0"/>
              </a:endParaRPr>
            </a:p>
          </p:txBody>
        </p:sp>
        <p:sp>
          <p:nvSpPr>
            <p:cNvPr id="27710" name="Rectangle 59"/>
            <p:cNvSpPr>
              <a:spLocks noChangeArrowheads="1"/>
            </p:cNvSpPr>
            <p:nvPr/>
          </p:nvSpPr>
          <p:spPr bwMode="auto">
            <a:xfrm>
              <a:off x="3146" y="3439"/>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1.0%</a:t>
              </a:r>
              <a:endParaRPr lang="en-US" b="0">
                <a:latin typeface="Arial" pitchFamily="34" charset="0"/>
                <a:cs typeface="Arial" pitchFamily="34" charset="0"/>
              </a:endParaRPr>
            </a:p>
          </p:txBody>
        </p:sp>
        <p:sp>
          <p:nvSpPr>
            <p:cNvPr id="27711" name="Rectangle 60"/>
            <p:cNvSpPr>
              <a:spLocks noChangeArrowheads="1"/>
            </p:cNvSpPr>
            <p:nvPr/>
          </p:nvSpPr>
          <p:spPr bwMode="auto">
            <a:xfrm>
              <a:off x="3921" y="3439"/>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$302,169</a:t>
              </a:r>
              <a:endParaRPr lang="en-US" b="0">
                <a:latin typeface="Arial" pitchFamily="34" charset="0"/>
                <a:cs typeface="Arial" pitchFamily="34" charset="0"/>
              </a:endParaRPr>
            </a:p>
          </p:txBody>
        </p:sp>
        <p:sp>
          <p:nvSpPr>
            <p:cNvPr id="27712" name="Rectangle 61"/>
            <p:cNvSpPr>
              <a:spLocks noChangeArrowheads="1"/>
            </p:cNvSpPr>
            <p:nvPr/>
          </p:nvSpPr>
          <p:spPr bwMode="auto">
            <a:xfrm>
              <a:off x="4909" y="3439"/>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a:t>
              </a:r>
              <a:endParaRPr lang="en-US" b="0">
                <a:latin typeface="Arial" pitchFamily="34" charset="0"/>
                <a:cs typeface="Arial" pitchFamily="34" charset="0"/>
              </a:endParaRPr>
            </a:p>
          </p:txBody>
        </p:sp>
        <p:sp>
          <p:nvSpPr>
            <p:cNvPr id="27713" name="Rectangle 62"/>
            <p:cNvSpPr>
              <a:spLocks noChangeArrowheads="1"/>
            </p:cNvSpPr>
            <p:nvPr/>
          </p:nvSpPr>
          <p:spPr bwMode="auto">
            <a:xfrm>
              <a:off x="455" y="3591"/>
              <a:ext cx="170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Science Teaching and Research Facility</a:t>
              </a:r>
              <a:endParaRPr lang="en-US" b="0">
                <a:latin typeface="Arial" pitchFamily="34" charset="0"/>
                <a:cs typeface="Arial" pitchFamily="34" charset="0"/>
              </a:endParaRPr>
            </a:p>
          </p:txBody>
        </p:sp>
        <p:sp>
          <p:nvSpPr>
            <p:cNvPr id="27714" name="Rectangle 63"/>
            <p:cNvSpPr>
              <a:spLocks noChangeArrowheads="1"/>
            </p:cNvSpPr>
            <p:nvPr/>
          </p:nvSpPr>
          <p:spPr bwMode="auto">
            <a:xfrm>
              <a:off x="3146" y="3591"/>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0.8%</a:t>
              </a:r>
              <a:endParaRPr lang="en-US" b="0">
                <a:latin typeface="Arial" pitchFamily="34" charset="0"/>
                <a:cs typeface="Arial" pitchFamily="34" charset="0"/>
              </a:endParaRPr>
            </a:p>
          </p:txBody>
        </p:sp>
        <p:sp>
          <p:nvSpPr>
            <p:cNvPr id="27715" name="Rectangle 64"/>
            <p:cNvSpPr>
              <a:spLocks noChangeArrowheads="1"/>
            </p:cNvSpPr>
            <p:nvPr/>
          </p:nvSpPr>
          <p:spPr bwMode="auto">
            <a:xfrm>
              <a:off x="3921" y="3591"/>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$419,599</a:t>
              </a:r>
              <a:endParaRPr lang="en-US" b="0">
                <a:latin typeface="Arial" pitchFamily="34" charset="0"/>
                <a:cs typeface="Arial" pitchFamily="34" charset="0"/>
              </a:endParaRPr>
            </a:p>
          </p:txBody>
        </p:sp>
        <p:sp>
          <p:nvSpPr>
            <p:cNvPr id="27716" name="Rectangle 65"/>
            <p:cNvSpPr>
              <a:spLocks noChangeArrowheads="1"/>
            </p:cNvSpPr>
            <p:nvPr/>
          </p:nvSpPr>
          <p:spPr bwMode="auto">
            <a:xfrm>
              <a:off x="4909" y="3591"/>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a:t>
              </a:r>
              <a:endParaRPr lang="en-US" b="0">
                <a:latin typeface="Arial" pitchFamily="34" charset="0"/>
                <a:cs typeface="Arial" pitchFamily="34" charset="0"/>
              </a:endParaRPr>
            </a:p>
          </p:txBody>
        </p:sp>
        <p:sp>
          <p:nvSpPr>
            <p:cNvPr id="27717" name="Rectangle 66"/>
            <p:cNvSpPr>
              <a:spLocks noChangeArrowheads="1"/>
            </p:cNvSpPr>
            <p:nvPr/>
          </p:nvSpPr>
          <p:spPr bwMode="auto">
            <a:xfrm>
              <a:off x="455" y="3744"/>
              <a:ext cx="1087"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Corporate Headquarters</a:t>
              </a:r>
              <a:endParaRPr lang="en-US" b="0">
                <a:latin typeface="Arial" pitchFamily="34" charset="0"/>
                <a:cs typeface="Arial" pitchFamily="34" charset="0"/>
              </a:endParaRPr>
            </a:p>
          </p:txBody>
        </p:sp>
        <p:sp>
          <p:nvSpPr>
            <p:cNvPr id="27718" name="Rectangle 67"/>
            <p:cNvSpPr>
              <a:spLocks noChangeArrowheads="1"/>
            </p:cNvSpPr>
            <p:nvPr/>
          </p:nvSpPr>
          <p:spPr bwMode="auto">
            <a:xfrm>
              <a:off x="3146" y="3744"/>
              <a:ext cx="218"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1.0%</a:t>
              </a:r>
              <a:endParaRPr lang="en-US" b="0">
                <a:latin typeface="Arial" pitchFamily="34" charset="0"/>
                <a:cs typeface="Arial" pitchFamily="34" charset="0"/>
              </a:endParaRPr>
            </a:p>
          </p:txBody>
        </p:sp>
        <p:sp>
          <p:nvSpPr>
            <p:cNvPr id="27719" name="Rectangle 68"/>
            <p:cNvSpPr>
              <a:spLocks noChangeArrowheads="1"/>
            </p:cNvSpPr>
            <p:nvPr/>
          </p:nvSpPr>
          <p:spPr bwMode="auto">
            <a:xfrm>
              <a:off x="3921" y="3744"/>
              <a:ext cx="419"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$239,835</a:t>
              </a:r>
              <a:endParaRPr lang="en-US" b="0">
                <a:latin typeface="Arial" pitchFamily="34" charset="0"/>
                <a:cs typeface="Arial" pitchFamily="34" charset="0"/>
              </a:endParaRPr>
            </a:p>
          </p:txBody>
        </p:sp>
        <p:sp>
          <p:nvSpPr>
            <p:cNvPr id="27720" name="Rectangle 69"/>
            <p:cNvSpPr>
              <a:spLocks noChangeArrowheads="1"/>
            </p:cNvSpPr>
            <p:nvPr/>
          </p:nvSpPr>
          <p:spPr bwMode="auto">
            <a:xfrm>
              <a:off x="4909" y="3744"/>
              <a:ext cx="56" cy="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latin typeface="Calibri" pitchFamily="34" charset="0"/>
                  <a:cs typeface="Arial" pitchFamily="34" charset="0"/>
                </a:rPr>
                <a:t>4</a:t>
              </a:r>
              <a:endParaRPr lang="en-US" b="0">
                <a:latin typeface="Arial" pitchFamily="34" charset="0"/>
                <a:cs typeface="Arial" pitchFamily="34" charset="0"/>
              </a:endParaRPr>
            </a:p>
          </p:txBody>
        </p:sp>
        <p:sp>
          <p:nvSpPr>
            <p:cNvPr id="27721" name="Line 70"/>
            <p:cNvSpPr>
              <a:spLocks noChangeShapeType="1"/>
            </p:cNvSpPr>
            <p:nvPr/>
          </p:nvSpPr>
          <p:spPr bwMode="auto">
            <a:xfrm>
              <a:off x="432" y="1296"/>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22" name="Rectangle 71"/>
            <p:cNvSpPr>
              <a:spLocks noChangeArrowheads="1"/>
            </p:cNvSpPr>
            <p:nvPr/>
          </p:nvSpPr>
          <p:spPr bwMode="auto">
            <a:xfrm>
              <a:off x="432" y="1296"/>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3" name="Line 72"/>
            <p:cNvSpPr>
              <a:spLocks noChangeShapeType="1"/>
            </p:cNvSpPr>
            <p:nvPr/>
          </p:nvSpPr>
          <p:spPr bwMode="auto">
            <a:xfrm>
              <a:off x="432" y="1904"/>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24" name="Rectangle 73"/>
            <p:cNvSpPr>
              <a:spLocks noChangeArrowheads="1"/>
            </p:cNvSpPr>
            <p:nvPr/>
          </p:nvSpPr>
          <p:spPr bwMode="auto">
            <a:xfrm>
              <a:off x="432" y="1904"/>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5" name="Line 74"/>
            <p:cNvSpPr>
              <a:spLocks noChangeShapeType="1"/>
            </p:cNvSpPr>
            <p:nvPr/>
          </p:nvSpPr>
          <p:spPr bwMode="auto">
            <a:xfrm>
              <a:off x="432" y="2056"/>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26" name="Rectangle 75"/>
            <p:cNvSpPr>
              <a:spLocks noChangeArrowheads="1"/>
            </p:cNvSpPr>
            <p:nvPr/>
          </p:nvSpPr>
          <p:spPr bwMode="auto">
            <a:xfrm>
              <a:off x="432" y="2056"/>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7" name="Line 76"/>
            <p:cNvSpPr>
              <a:spLocks noChangeShapeType="1"/>
            </p:cNvSpPr>
            <p:nvPr/>
          </p:nvSpPr>
          <p:spPr bwMode="auto">
            <a:xfrm>
              <a:off x="432" y="2208"/>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28" name="Rectangle 77"/>
            <p:cNvSpPr>
              <a:spLocks noChangeArrowheads="1"/>
            </p:cNvSpPr>
            <p:nvPr/>
          </p:nvSpPr>
          <p:spPr bwMode="auto">
            <a:xfrm>
              <a:off x="432" y="2208"/>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29" name="Line 78"/>
            <p:cNvSpPr>
              <a:spLocks noChangeShapeType="1"/>
            </p:cNvSpPr>
            <p:nvPr/>
          </p:nvSpPr>
          <p:spPr bwMode="auto">
            <a:xfrm>
              <a:off x="432" y="2360"/>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0" name="Rectangle 79"/>
            <p:cNvSpPr>
              <a:spLocks noChangeArrowheads="1"/>
            </p:cNvSpPr>
            <p:nvPr/>
          </p:nvSpPr>
          <p:spPr bwMode="auto">
            <a:xfrm>
              <a:off x="432" y="2360"/>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1" name="Line 80"/>
            <p:cNvSpPr>
              <a:spLocks noChangeShapeType="1"/>
            </p:cNvSpPr>
            <p:nvPr/>
          </p:nvSpPr>
          <p:spPr bwMode="auto">
            <a:xfrm>
              <a:off x="432" y="2512"/>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2" name="Rectangle 81"/>
            <p:cNvSpPr>
              <a:spLocks noChangeArrowheads="1"/>
            </p:cNvSpPr>
            <p:nvPr/>
          </p:nvSpPr>
          <p:spPr bwMode="auto">
            <a:xfrm>
              <a:off x="432" y="2512"/>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3" name="Line 82"/>
            <p:cNvSpPr>
              <a:spLocks noChangeShapeType="1"/>
            </p:cNvSpPr>
            <p:nvPr/>
          </p:nvSpPr>
          <p:spPr bwMode="auto">
            <a:xfrm>
              <a:off x="432" y="2664"/>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4" name="Rectangle 83"/>
            <p:cNvSpPr>
              <a:spLocks noChangeArrowheads="1"/>
            </p:cNvSpPr>
            <p:nvPr/>
          </p:nvSpPr>
          <p:spPr bwMode="auto">
            <a:xfrm>
              <a:off x="432" y="2664"/>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5" name="Line 84"/>
            <p:cNvSpPr>
              <a:spLocks noChangeShapeType="1"/>
            </p:cNvSpPr>
            <p:nvPr/>
          </p:nvSpPr>
          <p:spPr bwMode="auto">
            <a:xfrm>
              <a:off x="432" y="2816"/>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6" name="Rectangle 85"/>
            <p:cNvSpPr>
              <a:spLocks noChangeArrowheads="1"/>
            </p:cNvSpPr>
            <p:nvPr/>
          </p:nvSpPr>
          <p:spPr bwMode="auto">
            <a:xfrm>
              <a:off x="432" y="2816"/>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7" name="Line 86"/>
            <p:cNvSpPr>
              <a:spLocks noChangeShapeType="1"/>
            </p:cNvSpPr>
            <p:nvPr/>
          </p:nvSpPr>
          <p:spPr bwMode="auto">
            <a:xfrm>
              <a:off x="432" y="2968"/>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38" name="Rectangle 87"/>
            <p:cNvSpPr>
              <a:spLocks noChangeArrowheads="1"/>
            </p:cNvSpPr>
            <p:nvPr/>
          </p:nvSpPr>
          <p:spPr bwMode="auto">
            <a:xfrm>
              <a:off x="432" y="2968"/>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39" name="Line 88"/>
            <p:cNvSpPr>
              <a:spLocks noChangeShapeType="1"/>
            </p:cNvSpPr>
            <p:nvPr/>
          </p:nvSpPr>
          <p:spPr bwMode="auto">
            <a:xfrm>
              <a:off x="432" y="3120"/>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40" name="Rectangle 89"/>
            <p:cNvSpPr>
              <a:spLocks noChangeArrowheads="1"/>
            </p:cNvSpPr>
            <p:nvPr/>
          </p:nvSpPr>
          <p:spPr bwMode="auto">
            <a:xfrm>
              <a:off x="432" y="3120"/>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1" name="Line 90"/>
            <p:cNvSpPr>
              <a:spLocks noChangeShapeType="1"/>
            </p:cNvSpPr>
            <p:nvPr/>
          </p:nvSpPr>
          <p:spPr bwMode="auto">
            <a:xfrm>
              <a:off x="432" y="3272"/>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42" name="Rectangle 91"/>
            <p:cNvSpPr>
              <a:spLocks noChangeArrowheads="1"/>
            </p:cNvSpPr>
            <p:nvPr/>
          </p:nvSpPr>
          <p:spPr bwMode="auto">
            <a:xfrm>
              <a:off x="432" y="3272"/>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3" name="Line 92"/>
            <p:cNvSpPr>
              <a:spLocks noChangeShapeType="1"/>
            </p:cNvSpPr>
            <p:nvPr/>
          </p:nvSpPr>
          <p:spPr bwMode="auto">
            <a:xfrm>
              <a:off x="432" y="3424"/>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44" name="Rectangle 93"/>
            <p:cNvSpPr>
              <a:spLocks noChangeArrowheads="1"/>
            </p:cNvSpPr>
            <p:nvPr/>
          </p:nvSpPr>
          <p:spPr bwMode="auto">
            <a:xfrm>
              <a:off x="432" y="3424"/>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5" name="Line 94"/>
            <p:cNvSpPr>
              <a:spLocks noChangeShapeType="1"/>
            </p:cNvSpPr>
            <p:nvPr/>
          </p:nvSpPr>
          <p:spPr bwMode="auto">
            <a:xfrm>
              <a:off x="432" y="3576"/>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46" name="Rectangle 95"/>
            <p:cNvSpPr>
              <a:spLocks noChangeArrowheads="1"/>
            </p:cNvSpPr>
            <p:nvPr/>
          </p:nvSpPr>
          <p:spPr bwMode="auto">
            <a:xfrm>
              <a:off x="432" y="3576"/>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7" name="Line 96"/>
            <p:cNvSpPr>
              <a:spLocks noChangeShapeType="1"/>
            </p:cNvSpPr>
            <p:nvPr/>
          </p:nvSpPr>
          <p:spPr bwMode="auto">
            <a:xfrm>
              <a:off x="432" y="3728"/>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48" name="Rectangle 97"/>
            <p:cNvSpPr>
              <a:spLocks noChangeArrowheads="1"/>
            </p:cNvSpPr>
            <p:nvPr/>
          </p:nvSpPr>
          <p:spPr bwMode="auto">
            <a:xfrm>
              <a:off x="432" y="3728"/>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49" name="Line 98"/>
            <p:cNvSpPr>
              <a:spLocks noChangeShapeType="1"/>
            </p:cNvSpPr>
            <p:nvPr/>
          </p:nvSpPr>
          <p:spPr bwMode="auto">
            <a:xfrm>
              <a:off x="432" y="3880"/>
              <a:ext cx="4857" cy="0"/>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0" name="Rectangle 99"/>
            <p:cNvSpPr>
              <a:spLocks noChangeArrowheads="1"/>
            </p:cNvSpPr>
            <p:nvPr/>
          </p:nvSpPr>
          <p:spPr bwMode="auto">
            <a:xfrm>
              <a:off x="432" y="3880"/>
              <a:ext cx="4857" cy="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1" name="Line 100"/>
            <p:cNvSpPr>
              <a:spLocks noChangeShapeType="1"/>
            </p:cNvSpPr>
            <p:nvPr/>
          </p:nvSpPr>
          <p:spPr bwMode="auto">
            <a:xfrm>
              <a:off x="432" y="1296"/>
              <a:ext cx="0" cy="2592"/>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2" name="Rectangle 101"/>
            <p:cNvSpPr>
              <a:spLocks noChangeArrowheads="1"/>
            </p:cNvSpPr>
            <p:nvPr/>
          </p:nvSpPr>
          <p:spPr bwMode="auto">
            <a:xfrm>
              <a:off x="432" y="1296"/>
              <a:ext cx="8" cy="2592"/>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3" name="Line 102"/>
            <p:cNvSpPr>
              <a:spLocks noChangeShapeType="1"/>
            </p:cNvSpPr>
            <p:nvPr/>
          </p:nvSpPr>
          <p:spPr bwMode="auto">
            <a:xfrm>
              <a:off x="2849" y="1296"/>
              <a:ext cx="0" cy="2592"/>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4" name="Rectangle 103"/>
            <p:cNvSpPr>
              <a:spLocks noChangeArrowheads="1"/>
            </p:cNvSpPr>
            <p:nvPr/>
          </p:nvSpPr>
          <p:spPr bwMode="auto">
            <a:xfrm>
              <a:off x="2849" y="1296"/>
              <a:ext cx="8" cy="2592"/>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5" name="Line 104"/>
            <p:cNvSpPr>
              <a:spLocks noChangeShapeType="1"/>
            </p:cNvSpPr>
            <p:nvPr/>
          </p:nvSpPr>
          <p:spPr bwMode="auto">
            <a:xfrm>
              <a:off x="3655" y="1296"/>
              <a:ext cx="0" cy="2592"/>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6" name="Rectangle 105"/>
            <p:cNvSpPr>
              <a:spLocks noChangeArrowheads="1"/>
            </p:cNvSpPr>
            <p:nvPr/>
          </p:nvSpPr>
          <p:spPr bwMode="auto">
            <a:xfrm>
              <a:off x="3655" y="1296"/>
              <a:ext cx="8" cy="2592"/>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7" name="Line 106"/>
            <p:cNvSpPr>
              <a:spLocks noChangeShapeType="1"/>
            </p:cNvSpPr>
            <p:nvPr/>
          </p:nvSpPr>
          <p:spPr bwMode="auto">
            <a:xfrm>
              <a:off x="4575" y="1296"/>
              <a:ext cx="0" cy="2592"/>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58" name="Rectangle 107"/>
            <p:cNvSpPr>
              <a:spLocks noChangeArrowheads="1"/>
            </p:cNvSpPr>
            <p:nvPr/>
          </p:nvSpPr>
          <p:spPr bwMode="auto">
            <a:xfrm>
              <a:off x="4575" y="1296"/>
              <a:ext cx="7" cy="2592"/>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7759" name="Line 108"/>
            <p:cNvSpPr>
              <a:spLocks noChangeShapeType="1"/>
            </p:cNvSpPr>
            <p:nvPr/>
          </p:nvSpPr>
          <p:spPr bwMode="auto">
            <a:xfrm>
              <a:off x="5289" y="1296"/>
              <a:ext cx="0" cy="2592"/>
            </a:xfrm>
            <a:prstGeom prst="line">
              <a:avLst/>
            </a:prstGeom>
            <a:noFill/>
            <a:ln w="0">
              <a:solidFill>
                <a:srgbClr val="DADCDD"/>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760" name="Rectangle 109"/>
            <p:cNvSpPr>
              <a:spLocks noChangeArrowheads="1"/>
            </p:cNvSpPr>
            <p:nvPr/>
          </p:nvSpPr>
          <p:spPr bwMode="auto">
            <a:xfrm>
              <a:off x="5289" y="1296"/>
              <a:ext cx="8" cy="2592"/>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2" name="TextBox 1"/>
          <p:cNvSpPr txBox="1"/>
          <p:nvPr/>
        </p:nvSpPr>
        <p:spPr>
          <a:xfrm>
            <a:off x="335821" y="5410200"/>
            <a:ext cx="6769797" cy="261610"/>
          </a:xfrm>
          <a:prstGeom prst="rect">
            <a:avLst/>
          </a:prstGeom>
          <a:noFill/>
        </p:spPr>
        <p:txBody>
          <a:bodyPr wrap="square" rtlCol="0">
            <a:spAutoFit/>
          </a:bodyPr>
          <a:lstStyle/>
          <a:p>
            <a:r>
              <a:rPr lang="en-US" sz="1050" i="1" dirty="0">
                <a:solidFill>
                  <a:schemeClr val="bg1">
                    <a:lumMod val="65000"/>
                  </a:schemeClr>
                </a:solidFill>
                <a:latin typeface="Calibri" panose="020F0502020204030204" pitchFamily="34" charset="0"/>
              </a:rPr>
              <a:t>Internal study performed by HOK</a:t>
            </a:r>
          </a:p>
        </p:txBody>
      </p:sp>
      <p:sp>
        <p:nvSpPr>
          <p:cNvPr id="111" name="TextBox 110"/>
          <p:cNvSpPr txBox="1"/>
          <p:nvPr/>
        </p:nvSpPr>
        <p:spPr>
          <a:xfrm>
            <a:off x="257331" y="304800"/>
            <a:ext cx="8201912" cy="369332"/>
          </a:xfrm>
          <a:prstGeom prst="rect">
            <a:avLst/>
          </a:prstGeom>
          <a:noFill/>
        </p:spPr>
        <p:txBody>
          <a:bodyPr wrap="square" rtlCol="0">
            <a:spAutoFit/>
          </a:bodyPr>
          <a:lstStyle/>
          <a:p>
            <a:r>
              <a:rPr lang="en-US" dirty="0"/>
              <a:t>The Shockingly Short Payback of Energy Modeling</a:t>
            </a:r>
          </a:p>
        </p:txBody>
      </p:sp>
      <p:sp>
        <p:nvSpPr>
          <p:cNvPr id="4" name="Rectangle 3"/>
          <p:cNvSpPr/>
          <p:nvPr/>
        </p:nvSpPr>
        <p:spPr>
          <a:xfrm>
            <a:off x="335821" y="5713943"/>
            <a:ext cx="6017510" cy="246221"/>
          </a:xfrm>
          <a:prstGeom prst="rect">
            <a:avLst/>
          </a:prstGeom>
        </p:spPr>
        <p:txBody>
          <a:bodyPr wrap="square">
            <a:spAutoFit/>
          </a:bodyPr>
          <a:lstStyle/>
          <a:p>
            <a:r>
              <a:rPr lang="en-US" sz="1000" dirty="0">
                <a:hlinkClick r:id="rId3"/>
              </a:rPr>
              <a:t>https://energy.gov/eere/buildings/articles/shockingly-short-payback-energy-modeling</a:t>
            </a:r>
            <a:r>
              <a:rPr lang="en-US" sz="1000" dirty="0"/>
              <a:t> </a:t>
            </a:r>
          </a:p>
        </p:txBody>
      </p:sp>
      <p:pic>
        <p:nvPicPr>
          <p:cNvPr id="2052" name="Picture 4" descr="U.S. Department of Energy (DoE) | Drought.gov">
            <a:extLst>
              <a:ext uri="{FF2B5EF4-FFF2-40B4-BE49-F238E27FC236}">
                <a16:creationId xmlns:a16="http://schemas.microsoft.com/office/drawing/2014/main" id="{E2800CC5-59C1-4025-878C-EAFFAC20B3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3978" y="997300"/>
            <a:ext cx="2176498" cy="21538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8A046672-E62E-429C-A080-998268BBF6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8835" t="36188" b="45338"/>
          <a:stretch/>
        </p:blipFill>
        <p:spPr bwMode="auto">
          <a:xfrm>
            <a:off x="8845505" y="3322605"/>
            <a:ext cx="2833444" cy="47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077893"/>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B479D0-6B35-4E80-8E45-C76DBE934C24}"/>
              </a:ext>
            </a:extLst>
          </p:cNvPr>
          <p:cNvPicPr>
            <a:picLocks noChangeAspect="1"/>
          </p:cNvPicPr>
          <p:nvPr/>
        </p:nvPicPr>
        <p:blipFill>
          <a:blip r:embed="rId2"/>
          <a:stretch>
            <a:fillRect/>
          </a:stretch>
        </p:blipFill>
        <p:spPr>
          <a:xfrm>
            <a:off x="1731364" y="113188"/>
            <a:ext cx="8889167" cy="6753096"/>
          </a:xfrm>
          <a:prstGeom prst="rect">
            <a:avLst/>
          </a:prstGeom>
        </p:spPr>
      </p:pic>
      <p:sp>
        <p:nvSpPr>
          <p:cNvPr id="3" name="Rectangle 2">
            <a:extLst>
              <a:ext uri="{FF2B5EF4-FFF2-40B4-BE49-F238E27FC236}">
                <a16:creationId xmlns:a16="http://schemas.microsoft.com/office/drawing/2014/main" id="{4776D1CF-9C3D-4703-9F22-72F4E262C3CD}"/>
              </a:ext>
            </a:extLst>
          </p:cNvPr>
          <p:cNvSpPr/>
          <p:nvPr/>
        </p:nvSpPr>
        <p:spPr>
          <a:xfrm>
            <a:off x="8155744" y="6406258"/>
            <a:ext cx="4036256" cy="338554"/>
          </a:xfrm>
          <a:prstGeom prst="rect">
            <a:avLst/>
          </a:prstGeom>
        </p:spPr>
        <p:txBody>
          <a:bodyPr wrap="square">
            <a:spAutoFit/>
          </a:bodyPr>
          <a:lstStyle/>
          <a:p>
            <a:r>
              <a:rPr lang="en-US" sz="800" dirty="0">
                <a:hlinkClick r:id="rId3"/>
              </a:rPr>
              <a:t>https://content.aia.org/sites/default/files/2021-07/2030-Annual-Report.pdf</a:t>
            </a:r>
            <a:r>
              <a:rPr lang="en-US" sz="800" dirty="0"/>
              <a:t> </a:t>
            </a:r>
          </a:p>
          <a:p>
            <a:r>
              <a:rPr lang="en-US" sz="800" dirty="0">
                <a:hlinkClick r:id="rId4"/>
              </a:rPr>
              <a:t>https://www.aia.org/resources/6157114-architects-guide-to-building-performance</a:t>
            </a:r>
            <a:r>
              <a:rPr lang="en-US" sz="800" dirty="0"/>
              <a:t>  </a:t>
            </a:r>
          </a:p>
        </p:txBody>
      </p:sp>
    </p:spTree>
    <p:extLst>
      <p:ext uri="{BB962C8B-B14F-4D97-AF65-F5344CB8AC3E}">
        <p14:creationId xmlns:p14="http://schemas.microsoft.com/office/powerpoint/2010/main" val="334562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a:t>
            </a:r>
            <a:r>
              <a:rPr lang="en-US" dirty="0">
                <a:solidFill>
                  <a:srgbClr val="FF0000"/>
                </a:solidFill>
              </a:rPr>
              <a:t>Minimum Requirements</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0" y="1825625"/>
            <a:ext cx="10515600" cy="4667250"/>
          </a:xfrm>
        </p:spPr>
        <p:txBody>
          <a:bodyPr>
            <a:normAutofit fontScale="92500"/>
          </a:bodyPr>
          <a:lstStyle/>
          <a:p>
            <a:r>
              <a:rPr lang="en-US" b="1" dirty="0"/>
              <a:t>Section 5 General Requirements</a:t>
            </a:r>
            <a:endParaRPr lang="en-US" dirty="0"/>
          </a:p>
          <a:p>
            <a:pPr lvl="1"/>
            <a:r>
              <a:rPr lang="en-US" b="1" dirty="0">
                <a:solidFill>
                  <a:schemeClr val="tx1">
                    <a:lumMod val="65000"/>
                    <a:lumOff val="35000"/>
                  </a:schemeClr>
                </a:solidFill>
              </a:rPr>
              <a:t>5.1 Simulation Software Requirements:</a:t>
            </a:r>
            <a:r>
              <a:rPr lang="en-US" dirty="0">
                <a:solidFill>
                  <a:schemeClr val="tx1">
                    <a:lumMod val="65000"/>
                    <a:lumOff val="35000"/>
                  </a:schemeClr>
                </a:solidFill>
              </a:rPr>
              <a:t> consistent with ASHRAE 90.1, Section G2.2 and the </a:t>
            </a:r>
            <a:r>
              <a:rPr lang="en-US" b="1" dirty="0">
                <a:solidFill>
                  <a:srgbClr val="00B0F0"/>
                </a:solidFill>
              </a:rPr>
              <a:t>IECC 2018</a:t>
            </a:r>
            <a:r>
              <a:rPr lang="en-US" dirty="0">
                <a:solidFill>
                  <a:schemeClr val="tx1">
                    <a:lumMod val="65000"/>
                    <a:lumOff val="35000"/>
                  </a:schemeClr>
                </a:solidFill>
              </a:rPr>
              <a:t>.</a:t>
            </a:r>
          </a:p>
          <a:p>
            <a:pPr lvl="1"/>
            <a:r>
              <a:rPr lang="en-US" b="1" dirty="0">
                <a:solidFill>
                  <a:schemeClr val="tx1">
                    <a:lumMod val="65000"/>
                    <a:lumOff val="35000"/>
                  </a:schemeClr>
                </a:solidFill>
              </a:rPr>
              <a:t>5.2 Energy Modeler Credentials:</a:t>
            </a:r>
            <a:r>
              <a:rPr lang="en-US" dirty="0">
                <a:solidFill>
                  <a:schemeClr val="tx1">
                    <a:lumMod val="65000"/>
                    <a:lumOff val="35000"/>
                  </a:schemeClr>
                </a:solidFill>
              </a:rPr>
              <a:t> certified Building Energy Modeling Professional (BEMP) or Building Energy Simulation Analyst (BESA), </a:t>
            </a:r>
            <a:r>
              <a:rPr lang="en-US" i="1" dirty="0">
                <a:solidFill>
                  <a:schemeClr val="tx1">
                    <a:lumMod val="65000"/>
                    <a:lumOff val="35000"/>
                  </a:schemeClr>
                </a:solidFill>
              </a:rPr>
              <a:t>or</a:t>
            </a:r>
            <a:r>
              <a:rPr lang="en-US" dirty="0">
                <a:solidFill>
                  <a:schemeClr val="tx1">
                    <a:lumMod val="65000"/>
                    <a:lumOff val="35000"/>
                  </a:schemeClr>
                </a:solidFill>
              </a:rPr>
              <a:t> equivalent credential approved by </a:t>
            </a:r>
            <a:r>
              <a:rPr lang="en-US" b="1" dirty="0">
                <a:solidFill>
                  <a:srgbClr val="00B050"/>
                </a:solidFill>
              </a:rPr>
              <a:t>St. Louis Bldg </a:t>
            </a:r>
            <a:r>
              <a:rPr lang="en-US" b="1" dirty="0" err="1">
                <a:solidFill>
                  <a:srgbClr val="00B050"/>
                </a:solidFill>
              </a:rPr>
              <a:t>Div</a:t>
            </a:r>
            <a:r>
              <a:rPr lang="en-US" b="1" dirty="0">
                <a:solidFill>
                  <a:srgbClr val="00B050"/>
                </a:solidFill>
              </a:rPr>
              <a:t>/Office of Bldg Performance</a:t>
            </a:r>
            <a:r>
              <a:rPr lang="en-US" dirty="0">
                <a:solidFill>
                  <a:schemeClr val="tx1">
                    <a:lumMod val="65000"/>
                    <a:lumOff val="35000"/>
                  </a:schemeClr>
                </a:solidFill>
              </a:rPr>
              <a:t>. </a:t>
            </a:r>
          </a:p>
          <a:p>
            <a:pPr lvl="1"/>
            <a:r>
              <a:rPr lang="en-US" b="1" dirty="0">
                <a:solidFill>
                  <a:schemeClr val="tx1">
                    <a:lumMod val="65000"/>
                    <a:lumOff val="35000"/>
                  </a:schemeClr>
                </a:solidFill>
              </a:rPr>
              <a:t>5.3 Climate and Site Analysis: </a:t>
            </a:r>
            <a:r>
              <a:rPr lang="en-US" dirty="0">
                <a:solidFill>
                  <a:schemeClr val="tx1">
                    <a:lumMod val="65000"/>
                    <a:lumOff val="35000"/>
                  </a:schemeClr>
                </a:solidFill>
              </a:rPr>
              <a:t>parameters for simulation </a:t>
            </a:r>
          </a:p>
          <a:p>
            <a:pPr lvl="1"/>
            <a:r>
              <a:rPr lang="en-US" b="1" dirty="0">
                <a:solidFill>
                  <a:schemeClr val="tx1">
                    <a:lumMod val="65000"/>
                    <a:lumOff val="35000"/>
                  </a:schemeClr>
                </a:solidFill>
              </a:rPr>
              <a:t>5.4 Benchmarking: </a:t>
            </a:r>
            <a:r>
              <a:rPr lang="en-US" dirty="0">
                <a:solidFill>
                  <a:schemeClr val="tx1">
                    <a:lumMod val="65000"/>
                    <a:lumOff val="35000"/>
                  </a:schemeClr>
                </a:solidFill>
              </a:rPr>
              <a:t>compare to peer buildings to set target metrics</a:t>
            </a:r>
          </a:p>
          <a:p>
            <a:pPr lvl="1"/>
            <a:r>
              <a:rPr lang="en-US" b="1" dirty="0">
                <a:solidFill>
                  <a:schemeClr val="tx1">
                    <a:lumMod val="65000"/>
                    <a:lumOff val="35000"/>
                  </a:schemeClr>
                </a:solidFill>
              </a:rPr>
              <a:t>5.5 Energy Charrette:</a:t>
            </a:r>
            <a:r>
              <a:rPr lang="en-US" dirty="0">
                <a:solidFill>
                  <a:schemeClr val="tx1">
                    <a:lumMod val="65000"/>
                    <a:lumOff val="35000"/>
                  </a:schemeClr>
                </a:solidFill>
              </a:rPr>
              <a:t> goal setting &amp; strategies workshop</a:t>
            </a:r>
          </a:p>
          <a:p>
            <a:pPr lvl="1"/>
            <a:r>
              <a:rPr lang="en-US" b="1" dirty="0">
                <a:solidFill>
                  <a:schemeClr val="tx1">
                    <a:lumMod val="65000"/>
                    <a:lumOff val="35000"/>
                  </a:schemeClr>
                </a:solidFill>
              </a:rPr>
              <a:t>5.6 </a:t>
            </a:r>
            <a:r>
              <a:rPr lang="en-US" b="1" dirty="0">
                <a:solidFill>
                  <a:schemeClr val="tx1">
                    <a:lumMod val="65000"/>
                    <a:lumOff val="35000"/>
                  </a:schemeClr>
                </a:solidFill>
                <a:highlight>
                  <a:srgbClr val="FFFF00"/>
                </a:highlight>
              </a:rPr>
              <a:t>Energy Performance Goals </a:t>
            </a:r>
            <a:r>
              <a:rPr lang="en-US" b="1" dirty="0">
                <a:solidFill>
                  <a:schemeClr val="tx1">
                    <a:lumMod val="65000"/>
                    <a:lumOff val="35000"/>
                  </a:schemeClr>
                </a:solidFill>
              </a:rPr>
              <a:t>in Owner’s Project Requirements (OPR):</a:t>
            </a:r>
            <a:r>
              <a:rPr lang="en-US" dirty="0">
                <a:solidFill>
                  <a:schemeClr val="tx1">
                    <a:lumMod val="65000"/>
                    <a:lumOff val="35000"/>
                  </a:schemeClr>
                </a:solidFill>
              </a:rPr>
              <a:t> setting the stage for </a:t>
            </a:r>
            <a:r>
              <a:rPr lang="en-US" b="1" dirty="0">
                <a:solidFill>
                  <a:srgbClr val="00B0F0"/>
                </a:solidFill>
              </a:rPr>
              <a:t>BEPS </a:t>
            </a:r>
            <a:r>
              <a:rPr lang="en-US" dirty="0">
                <a:solidFill>
                  <a:schemeClr val="tx1">
                    <a:lumMod val="65000"/>
                    <a:lumOff val="35000"/>
                  </a:schemeClr>
                </a:solidFill>
              </a:rPr>
              <a:t>compliance</a:t>
            </a:r>
          </a:p>
          <a:p>
            <a:pPr lvl="1"/>
            <a:r>
              <a:rPr lang="en-US" b="1" dirty="0">
                <a:solidFill>
                  <a:schemeClr val="tx1">
                    <a:lumMod val="65000"/>
                    <a:lumOff val="35000"/>
                  </a:schemeClr>
                </a:solidFill>
              </a:rPr>
              <a:t>5.7 General Modeling Cycle Requirements</a:t>
            </a:r>
            <a:r>
              <a:rPr lang="en-US" dirty="0">
                <a:solidFill>
                  <a:schemeClr val="tx1">
                    <a:lumMod val="65000"/>
                    <a:lumOff val="35000"/>
                  </a:schemeClr>
                </a:solidFill>
              </a:rPr>
              <a:t> baseline and goals, inputs, outputs, QA/QC, reviews</a:t>
            </a:r>
          </a:p>
        </p:txBody>
      </p:sp>
    </p:spTree>
    <p:extLst>
      <p:ext uri="{BB962C8B-B14F-4D97-AF65-F5344CB8AC3E}">
        <p14:creationId xmlns:p14="http://schemas.microsoft.com/office/powerpoint/2010/main" val="1128255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24939"/>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
        <p:nvSpPr>
          <p:cNvPr id="81" name="Rectangle 80">
            <a:extLst>
              <a:ext uri="{FF2B5EF4-FFF2-40B4-BE49-F238E27FC236}">
                <a16:creationId xmlns:a16="http://schemas.microsoft.com/office/drawing/2014/main" id="{4E8846C2-926F-497B-B6F5-AE4AD6B768B7}"/>
              </a:ext>
            </a:extLst>
          </p:cNvPr>
          <p:cNvSpPr/>
          <p:nvPr/>
        </p:nvSpPr>
        <p:spPr>
          <a:xfrm>
            <a:off x="834938" y="2638060"/>
            <a:ext cx="1608028" cy="73393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50FE6A8A-1A6E-457D-878E-F042DA931CAA}"/>
              </a:ext>
            </a:extLst>
          </p:cNvPr>
          <p:cNvCxnSpPr>
            <a:cxnSpLocks/>
          </p:cNvCxnSpPr>
          <p:nvPr/>
        </p:nvCxnSpPr>
        <p:spPr>
          <a:xfrm>
            <a:off x="687196" y="1224051"/>
            <a:ext cx="458750" cy="11656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E51B8D05-E2B9-48C4-8E20-CF8A91F45B58}"/>
              </a:ext>
            </a:extLst>
          </p:cNvPr>
          <p:cNvSpPr txBox="1"/>
          <p:nvPr/>
        </p:nvSpPr>
        <p:spPr>
          <a:xfrm>
            <a:off x="173354" y="300721"/>
            <a:ext cx="2685801" cy="923330"/>
          </a:xfrm>
          <a:prstGeom prst="rect">
            <a:avLst/>
          </a:prstGeom>
          <a:noFill/>
        </p:spPr>
        <p:txBody>
          <a:bodyPr wrap="square" rtlCol="0">
            <a:spAutoFit/>
          </a:bodyPr>
          <a:lstStyle/>
          <a:p>
            <a:r>
              <a:rPr lang="en-US" dirty="0">
                <a:solidFill>
                  <a:srgbClr val="FF0000"/>
                </a:solidFill>
              </a:rPr>
              <a:t>LEED </a:t>
            </a:r>
            <a:r>
              <a:rPr lang="en-US" b="1" dirty="0">
                <a:solidFill>
                  <a:srgbClr val="FF0000"/>
                </a:solidFill>
              </a:rPr>
              <a:t>Integrative Process</a:t>
            </a:r>
          </a:p>
          <a:p>
            <a:r>
              <a:rPr lang="en-US" dirty="0">
                <a:solidFill>
                  <a:srgbClr val="FF0000"/>
                </a:solidFill>
              </a:rPr>
              <a:t>aligns with General Requirements + Cycle 1</a:t>
            </a:r>
          </a:p>
        </p:txBody>
      </p:sp>
      <p:sp>
        <p:nvSpPr>
          <p:cNvPr id="84" name="Title 1">
            <a:extLst>
              <a:ext uri="{FF2B5EF4-FFF2-40B4-BE49-F238E27FC236}">
                <a16:creationId xmlns:a16="http://schemas.microsoft.com/office/drawing/2014/main" id="{899B2357-A848-448C-B256-09A0534830C0}"/>
              </a:ext>
            </a:extLst>
          </p:cNvPr>
          <p:cNvSpPr>
            <a:spLocks noGrp="1"/>
          </p:cNvSpPr>
          <p:nvPr>
            <p:ph type="title"/>
          </p:nvPr>
        </p:nvSpPr>
        <p:spPr>
          <a:xfrm>
            <a:off x="838200" y="14611"/>
            <a:ext cx="10515600" cy="1325563"/>
          </a:xfrm>
        </p:spPr>
        <p:txBody>
          <a:bodyPr/>
          <a:lstStyle/>
          <a:p>
            <a:pPr algn="ctr"/>
            <a:r>
              <a:rPr lang="en-US" dirty="0"/>
              <a:t>ASHRAE 209: Visualized</a:t>
            </a:r>
          </a:p>
        </p:txBody>
      </p:sp>
      <p:sp>
        <p:nvSpPr>
          <p:cNvPr id="85" name="Rectangle 84">
            <a:extLst>
              <a:ext uri="{FF2B5EF4-FFF2-40B4-BE49-F238E27FC236}">
                <a16:creationId xmlns:a16="http://schemas.microsoft.com/office/drawing/2014/main" id="{5B28D3FF-9042-46DA-88DC-DAAB82E4AD2E}"/>
              </a:ext>
            </a:extLst>
          </p:cNvPr>
          <p:cNvSpPr/>
          <p:nvPr/>
        </p:nvSpPr>
        <p:spPr>
          <a:xfrm>
            <a:off x="837886" y="3804699"/>
            <a:ext cx="1608028" cy="247945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2315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rtex Unveils New 4220 Duncan Building - NextSTL">
            <a:extLst>
              <a:ext uri="{FF2B5EF4-FFF2-40B4-BE49-F238E27FC236}">
                <a16:creationId xmlns:a16="http://schemas.microsoft.com/office/drawing/2014/main" id="{51F96EE4-F4FE-4AEA-A667-9FBFF9CDD3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22" b="10532"/>
          <a:stretch/>
        </p:blipFill>
        <p:spPr bwMode="auto">
          <a:xfrm>
            <a:off x="1" y="0"/>
            <a:ext cx="12192000" cy="6853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22EEC3-6AD1-44DE-92EA-BB7DC7E12C3E}"/>
              </a:ext>
            </a:extLst>
          </p:cNvPr>
          <p:cNvSpPr txBox="1"/>
          <p:nvPr/>
        </p:nvSpPr>
        <p:spPr>
          <a:xfrm>
            <a:off x="4910080" y="357006"/>
            <a:ext cx="6916619" cy="830997"/>
          </a:xfrm>
          <a:prstGeom prst="rect">
            <a:avLst/>
          </a:prstGeom>
          <a:noFill/>
        </p:spPr>
        <p:txBody>
          <a:bodyPr wrap="square" rtlCol="0">
            <a:spAutoFit/>
          </a:bodyPr>
          <a:lstStyle/>
          <a:p>
            <a:pPr algn="r"/>
            <a:r>
              <a:rPr lang="en-US" sz="24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EUI (2021): </a:t>
            </a:r>
          </a:p>
          <a:p>
            <a:pPr algn="r"/>
            <a:r>
              <a:rPr lang="en-US" sz="24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59.1 </a:t>
            </a:r>
            <a:r>
              <a:rPr lang="en-US" sz="2400" b="1" dirty="0" err="1">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kbtu</a:t>
            </a:r>
            <a:r>
              <a:rPr lang="en-US" sz="24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/sf/</a:t>
            </a:r>
            <a:r>
              <a:rPr lang="en-US" sz="2400" b="1" dirty="0" err="1">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yr</a:t>
            </a:r>
            <a:endParaRPr lang="en-US" sz="24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pic>
        <p:nvPicPr>
          <p:cNvPr id="14" name="Picture 13" descr="Shape, arrow&#10;&#10;Description automatically generated">
            <a:extLst>
              <a:ext uri="{FF2B5EF4-FFF2-40B4-BE49-F238E27FC236}">
                <a16:creationId xmlns:a16="http://schemas.microsoft.com/office/drawing/2014/main" id="{2B314C1E-B30A-43E2-BD25-6823893DC7B2}"/>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2291975" y="1282"/>
            <a:ext cx="9622780" cy="6856718"/>
          </a:xfrm>
          <a:prstGeom prst="rect">
            <a:avLst/>
          </a:prstGeom>
        </p:spPr>
      </p:pic>
      <p:sp>
        <p:nvSpPr>
          <p:cNvPr id="9" name="TextBox 8">
            <a:extLst>
              <a:ext uri="{FF2B5EF4-FFF2-40B4-BE49-F238E27FC236}">
                <a16:creationId xmlns:a16="http://schemas.microsoft.com/office/drawing/2014/main" id="{9DF75AFC-44B7-4B33-AB0F-AFDB384DA31C}"/>
              </a:ext>
            </a:extLst>
          </p:cNvPr>
          <p:cNvSpPr txBox="1"/>
          <p:nvPr/>
        </p:nvSpPr>
        <p:spPr>
          <a:xfrm>
            <a:off x="8083622" y="1334910"/>
            <a:ext cx="3810001" cy="830997"/>
          </a:xfrm>
          <a:prstGeom prst="rect">
            <a:avLst/>
          </a:prstGeom>
          <a:noFill/>
        </p:spPr>
        <p:txBody>
          <a:bodyPr wrap="square" rtlCol="0">
            <a:spAutoFit/>
          </a:bodyPr>
          <a:lstStyle/>
          <a:p>
            <a:pPr algn="r"/>
            <a:r>
              <a:rPr lang="en-US" sz="2400" dirty="0">
                <a:solidFill>
                  <a:schemeClr val="bg1"/>
                </a:solidFill>
                <a:latin typeface="HOK Sans" panose="02000603090000020004" pitchFamily="2" charset="0"/>
                <a:ea typeface="HOK Sans" panose="02000603090000020004" pitchFamily="2" charset="0"/>
                <a:cs typeface="HOK Sans" panose="02000603090000020004" pitchFamily="2" charset="0"/>
              </a:rPr>
              <a:t>BEPS:</a:t>
            </a:r>
          </a:p>
          <a:p>
            <a:pPr algn="r"/>
            <a:r>
              <a:rPr lang="en-US" sz="2400" dirty="0">
                <a:solidFill>
                  <a:schemeClr val="bg1"/>
                </a:solidFill>
                <a:latin typeface="HOK Sans" panose="02000603090000020004" pitchFamily="2" charset="0"/>
                <a:ea typeface="HOK Sans" panose="02000603090000020004" pitchFamily="2" charset="0"/>
                <a:cs typeface="HOK Sans" panose="02000603090000020004" pitchFamily="2" charset="0"/>
              </a:rPr>
              <a:t>71.7</a:t>
            </a:r>
            <a:r>
              <a:rPr lang="en-US" sz="2400"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 </a:t>
            </a:r>
            <a:r>
              <a:rPr lang="en-US" sz="2400" dirty="0" err="1">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kbtu</a:t>
            </a:r>
            <a:r>
              <a:rPr lang="en-US" sz="2400"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/sf</a:t>
            </a:r>
            <a:r>
              <a:rPr lang="en-US" sz="24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a:t>
            </a:r>
            <a:r>
              <a:rPr lang="en-US" sz="2400" b="1" dirty="0" err="1">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yr</a:t>
            </a:r>
            <a:endParaRPr lang="en-US" sz="2400" b="1" dirty="0">
              <a:solidFill>
                <a:schemeClr val="bg1"/>
              </a:solidFill>
              <a:latin typeface="HOK Sans" panose="02000603090000020004" pitchFamily="2" charset="0"/>
              <a:ea typeface="HOK Sans" panose="02000603090000020004" pitchFamily="2" charset="0"/>
              <a:cs typeface="HOK Sans" panose="02000603090000020004" pitchFamily="2" charset="0"/>
            </a:endParaRPr>
          </a:p>
        </p:txBody>
      </p:sp>
      <p:pic>
        <p:nvPicPr>
          <p:cNvPr id="10" name="Picture 9" descr="A red sign with white letters&#10;&#10;Description automatically generated with low confidence">
            <a:extLst>
              <a:ext uri="{FF2B5EF4-FFF2-40B4-BE49-F238E27FC236}">
                <a16:creationId xmlns:a16="http://schemas.microsoft.com/office/drawing/2014/main" id="{5EE94131-A98D-4AD9-A616-B54E943379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0238" y="5731243"/>
            <a:ext cx="865432" cy="865432"/>
          </a:xfrm>
          <a:prstGeom prst="rect">
            <a:avLst/>
          </a:prstGeom>
        </p:spPr>
      </p:pic>
      <p:sp>
        <p:nvSpPr>
          <p:cNvPr id="11" name="TextBox 10">
            <a:extLst>
              <a:ext uri="{FF2B5EF4-FFF2-40B4-BE49-F238E27FC236}">
                <a16:creationId xmlns:a16="http://schemas.microsoft.com/office/drawing/2014/main" id="{4296AA4F-25D6-421E-86FE-8DAF3CFE8790}"/>
              </a:ext>
            </a:extLst>
          </p:cNvPr>
          <p:cNvSpPr txBox="1"/>
          <p:nvPr/>
        </p:nvSpPr>
        <p:spPr>
          <a:xfrm>
            <a:off x="-4879683" y="449338"/>
            <a:ext cx="6916619" cy="646331"/>
          </a:xfrm>
          <a:prstGeom prst="rect">
            <a:avLst/>
          </a:prstGeom>
          <a:noFill/>
        </p:spPr>
        <p:txBody>
          <a:bodyPr wrap="square" rtlCol="0">
            <a:spAutoFit/>
          </a:bodyPr>
          <a:lstStyle/>
          <a:p>
            <a:pPr algn="r"/>
            <a:r>
              <a:rPr lang="en-US" sz="3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4220</a:t>
            </a:r>
          </a:p>
        </p:txBody>
      </p:sp>
    </p:spTree>
    <p:extLst>
      <p:ext uri="{BB962C8B-B14F-4D97-AF65-F5344CB8AC3E}">
        <p14:creationId xmlns:p14="http://schemas.microsoft.com/office/powerpoint/2010/main" val="725512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2B0548-AA8A-4181-9DEF-B6B889EF7194}"/>
              </a:ext>
            </a:extLst>
          </p:cNvPr>
          <p:cNvSpPr txBox="1"/>
          <p:nvPr/>
        </p:nvSpPr>
        <p:spPr>
          <a:xfrm>
            <a:off x="2170938" y="797814"/>
            <a:ext cx="9046464" cy="5262979"/>
          </a:xfrm>
          <a:prstGeom prst="rect">
            <a:avLst/>
          </a:prstGeom>
          <a:noFill/>
        </p:spPr>
        <p:txBody>
          <a:bodyPr wrap="square" rtlCol="0">
            <a:spAutoFit/>
          </a:bodyPr>
          <a:lstStyle/>
          <a:p>
            <a:r>
              <a:rPr lang="en-US" sz="2400" dirty="0">
                <a:latin typeface="HOK Sans" panose="02000603090000020004" pitchFamily="2" charset="0"/>
                <a:ea typeface="HOK Sans" panose="02000603090000020004" pitchFamily="2" charset="0"/>
                <a:cs typeface="HOK Sans" panose="02000603090000020004" pitchFamily="2" charset="0"/>
              </a:rPr>
              <a:t>Presentation Series</a:t>
            </a:r>
          </a:p>
          <a:p>
            <a:r>
              <a:rPr lang="en-US" dirty="0">
                <a:latin typeface="HOK Sans" panose="02000603090000020004" pitchFamily="2" charset="0"/>
                <a:ea typeface="HOK Sans" panose="02000603090000020004" pitchFamily="2" charset="0"/>
                <a:cs typeface="HOK Sans" panose="02000603090000020004" pitchFamily="2" charset="0"/>
              </a:rPr>
              <a:t>What’s next.</a:t>
            </a:r>
          </a:p>
          <a:p>
            <a:endParaRPr lang="en-US" sz="2400" dirty="0">
              <a:latin typeface="HOK Sans" panose="02000603090000020004" pitchFamily="2" charset="0"/>
              <a:ea typeface="HOK Sans" panose="02000603090000020004" pitchFamily="2" charset="0"/>
              <a:cs typeface="HOK Sans" panose="02000603090000020004" pitchFamily="2" charset="0"/>
            </a:endParaRPr>
          </a:p>
          <a:p>
            <a:r>
              <a:rPr lang="en-US" sz="2400" dirty="0">
                <a:solidFill>
                  <a:schemeClr val="bg1">
                    <a:lumMod val="65000"/>
                  </a:schemeClr>
                </a:solidFill>
                <a:latin typeface="HOK Sans" panose="02000603090000020004" pitchFamily="2" charset="0"/>
                <a:ea typeface="HOK Sans" panose="02000603090000020004" pitchFamily="2" charset="0"/>
                <a:cs typeface="HOK Sans" panose="02000603090000020004" pitchFamily="2" charset="0"/>
              </a:rPr>
              <a:t>Pre-Design | Sept 21</a:t>
            </a:r>
          </a:p>
          <a:p>
            <a:r>
              <a:rPr lang="en-US" dirty="0">
                <a:solidFill>
                  <a:schemeClr val="bg1">
                    <a:lumMod val="65000"/>
                  </a:schemeClr>
                </a:solidFill>
                <a:latin typeface="HOK Sans" panose="02000603090000020004" pitchFamily="2" charset="0"/>
                <a:ea typeface="HOK Sans" panose="02000603090000020004" pitchFamily="2" charset="0"/>
                <a:cs typeface="HOK Sans" panose="02000603090000020004" pitchFamily="2" charset="0"/>
              </a:rPr>
              <a:t>Scope development, contract language (Based on AIA E204-2017 Sustainable Projects Exhibit and setting expectations with the client.</a:t>
            </a:r>
          </a:p>
          <a:p>
            <a:endParaRPr lang="en-US" dirty="0">
              <a:latin typeface="HOK Sans" panose="02000603090000020004" pitchFamily="2" charset="0"/>
              <a:ea typeface="HOK Sans" panose="02000603090000020004" pitchFamily="2" charset="0"/>
              <a:cs typeface="HOK Sans" panose="02000603090000020004" pitchFamily="2" charset="0"/>
            </a:endParaRPr>
          </a:p>
          <a:p>
            <a:r>
              <a:rPr lang="en-US" sz="2400" dirty="0">
                <a:latin typeface="HOK Sans" panose="02000603090000020004" pitchFamily="2" charset="0"/>
                <a:ea typeface="HOK Sans" panose="02000603090000020004" pitchFamily="2" charset="0"/>
                <a:cs typeface="HOK Sans" panose="02000603090000020004" pitchFamily="2" charset="0"/>
              </a:rPr>
              <a:t>Design | Oct 5</a:t>
            </a:r>
          </a:p>
          <a:p>
            <a:r>
              <a:rPr lang="en-US" dirty="0">
                <a:latin typeface="HOK Sans" panose="02000603090000020004" pitchFamily="2" charset="0"/>
                <a:ea typeface="HOK Sans" panose="02000603090000020004" pitchFamily="2" charset="0"/>
                <a:cs typeface="HOK Sans" panose="02000603090000020004" pitchFamily="2" charset="0"/>
              </a:rPr>
              <a:t>Energy target setting and modeling (Based on ASHRAE Standard 209); defining the scope, and managing execution through a project.</a:t>
            </a:r>
          </a:p>
          <a:p>
            <a:endParaRPr lang="en-US" dirty="0">
              <a:latin typeface="HOK Sans" panose="02000603090000020004" pitchFamily="2" charset="0"/>
              <a:ea typeface="HOK Sans" panose="02000603090000020004" pitchFamily="2" charset="0"/>
              <a:cs typeface="HOK Sans" panose="02000603090000020004" pitchFamily="2" charset="0"/>
            </a:endParaRPr>
          </a:p>
          <a:p>
            <a:r>
              <a:rPr lang="en-US" sz="2400" dirty="0">
                <a:latin typeface="HOK Sans" panose="02000603090000020004" pitchFamily="2" charset="0"/>
                <a:ea typeface="HOK Sans" panose="02000603090000020004" pitchFamily="2" charset="0"/>
                <a:cs typeface="HOK Sans" panose="02000603090000020004" pitchFamily="2" charset="0"/>
              </a:rPr>
              <a:t>Construction Documents &amp; Administration | October 19</a:t>
            </a:r>
          </a:p>
          <a:p>
            <a:r>
              <a:rPr lang="en-US" dirty="0">
                <a:latin typeface="HOK Sans" panose="02000603090000020004" pitchFamily="2" charset="0"/>
                <a:ea typeface="HOK Sans" panose="02000603090000020004" pitchFamily="2" charset="0"/>
                <a:cs typeface="HOK Sans" panose="02000603090000020004" pitchFamily="2" charset="0"/>
              </a:rPr>
              <a:t>Reviewing specification language (For Division 01- General Requirements), substitutions and RFI procedures, project turnover, commissioning, and post occupancy considerations</a:t>
            </a:r>
          </a:p>
          <a:p>
            <a:endParaRPr lang="en-US" dirty="0">
              <a:latin typeface="HOK Sans" panose="02000603090000020004" pitchFamily="2" charset="0"/>
              <a:ea typeface="HOK Sans" panose="02000603090000020004" pitchFamily="2" charset="0"/>
              <a:cs typeface="HOK Sans" panose="02000603090000020004" pitchFamily="2" charset="0"/>
            </a:endParaRPr>
          </a:p>
          <a:p>
            <a:endParaRPr lang="en-US" dirty="0"/>
          </a:p>
        </p:txBody>
      </p:sp>
    </p:spTree>
    <p:extLst>
      <p:ext uri="{BB962C8B-B14F-4D97-AF65-F5344CB8AC3E}">
        <p14:creationId xmlns:p14="http://schemas.microsoft.com/office/powerpoint/2010/main" val="2060258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rand Flats Apartments - HOK">
            <a:extLst>
              <a:ext uri="{FF2B5EF4-FFF2-40B4-BE49-F238E27FC236}">
                <a16:creationId xmlns:a16="http://schemas.microsoft.com/office/drawing/2014/main" id="{6B2498E2-216E-4EA2-BD8E-4049ABB292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688" b="-319"/>
          <a:stretch/>
        </p:blipFill>
        <p:spPr bwMode="auto">
          <a:xfrm>
            <a:off x="1" y="0"/>
            <a:ext cx="12192000" cy="6896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Shape, arrow&#10;&#10;Description automatically generated">
            <a:extLst>
              <a:ext uri="{FF2B5EF4-FFF2-40B4-BE49-F238E27FC236}">
                <a16:creationId xmlns:a16="http://schemas.microsoft.com/office/drawing/2014/main" id="{49740789-2985-4539-8865-F46EBA54AC7F}"/>
              </a:ext>
            </a:extLst>
          </p:cNvPr>
          <p:cNvPicPr>
            <a:picLocks noChangeAspect="1"/>
          </p:cNvPicPr>
          <p:nvPr/>
        </p:nvPicPr>
        <p:blipFill>
          <a:blip r:embed="rId4">
            <a:alphaModFix amt="60000"/>
            <a:extLst>
              <a:ext uri="{28A0092B-C50C-407E-A947-70E740481C1C}">
                <a14:useLocalDpi xmlns:a14="http://schemas.microsoft.com/office/drawing/2010/main" val="0"/>
              </a:ext>
            </a:extLst>
          </a:blip>
          <a:stretch>
            <a:fillRect/>
          </a:stretch>
        </p:blipFill>
        <p:spPr>
          <a:xfrm>
            <a:off x="-2853874" y="1282"/>
            <a:ext cx="9622780" cy="6856718"/>
          </a:xfrm>
          <a:prstGeom prst="rect">
            <a:avLst/>
          </a:prstGeom>
        </p:spPr>
      </p:pic>
      <p:pic>
        <p:nvPicPr>
          <p:cNvPr id="11" name="Picture 10" descr="A red sign with white letters&#10;&#10;Description automatically generated with low confidence">
            <a:extLst>
              <a:ext uri="{FF2B5EF4-FFF2-40B4-BE49-F238E27FC236}">
                <a16:creationId xmlns:a16="http://schemas.microsoft.com/office/drawing/2014/main" id="{4BDCD917-F059-499B-AFF8-498A97D65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0238" y="5731243"/>
            <a:ext cx="865432" cy="865432"/>
          </a:xfrm>
          <a:prstGeom prst="rect">
            <a:avLst/>
          </a:prstGeom>
        </p:spPr>
      </p:pic>
      <p:sp>
        <p:nvSpPr>
          <p:cNvPr id="10" name="TextBox 9">
            <a:extLst>
              <a:ext uri="{FF2B5EF4-FFF2-40B4-BE49-F238E27FC236}">
                <a16:creationId xmlns:a16="http://schemas.microsoft.com/office/drawing/2014/main" id="{D6B47EF1-9243-471C-905B-7AF2D14CC3CE}"/>
              </a:ext>
            </a:extLst>
          </p:cNvPr>
          <p:cNvSpPr txBox="1"/>
          <p:nvPr/>
        </p:nvSpPr>
        <p:spPr>
          <a:xfrm>
            <a:off x="4902331" y="364756"/>
            <a:ext cx="6916619" cy="4893647"/>
          </a:xfrm>
          <a:prstGeom prst="rect">
            <a:avLst/>
          </a:prstGeom>
          <a:noFill/>
        </p:spPr>
        <p:txBody>
          <a:bodyPr wrap="square" rtlCol="0">
            <a:spAutoFit/>
          </a:bodyPr>
          <a:lstStyle/>
          <a:p>
            <a:pPr algn="r"/>
            <a:r>
              <a:rPr lang="en-US" sz="2400" b="1">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EUI (2021): </a:t>
            </a:r>
          </a:p>
          <a:p>
            <a:pPr algn="r"/>
            <a:r>
              <a:rPr lang="en-US" sz="2400" b="1">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22.8 kbtu/sf/yr</a:t>
            </a:r>
          </a:p>
          <a:p>
            <a:pPr algn="r"/>
            <a:endParaRPr lang="en-US" sz="2400" b="1">
              <a:solidFill>
                <a:schemeClr val="bg1"/>
              </a:solidFill>
              <a:effectLst>
                <a:outerShdw blurRad="609600" dist="38100" dir="10800000" sx="200000" sy="200000" algn="r" rotWithShape="0">
                  <a:prstClr val="black">
                    <a:alpha val="86000"/>
                  </a:prstClr>
                </a:outerShdw>
              </a:effectLst>
              <a:latin typeface="HOK Sans Pro Book" panose="02000000000000000000" pitchFamily="50" charset="0"/>
              <a:ea typeface="HOK Sans Pro Book" panose="02000000000000000000" pitchFamily="50" charset="0"/>
              <a:cs typeface="HOK Sans Pro Book" panose="02000000000000000000" pitchFamily="50" charset="0"/>
            </a:endParaRPr>
          </a:p>
          <a:p>
            <a:pPr algn="r"/>
            <a:endParaRPr lang="en-US" sz="2400" b="1">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endParaRPr>
          </a:p>
          <a:p>
            <a:pPr algn="r"/>
            <a:endParaRPr lang="en-US" sz="2400" b="1">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endParaRPr>
          </a:p>
          <a:p>
            <a:pPr algn="r"/>
            <a:endParaRPr lang="en-US" sz="2400" b="1">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endParaRPr>
          </a:p>
          <a:p>
            <a:pPr algn="r"/>
            <a:endParaRPr lang="en-US" sz="2400" b="1">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endParaRPr>
          </a:p>
          <a:p>
            <a:pPr algn="r"/>
            <a:endParaRPr lang="en-US" sz="2400" b="1">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endParaRPr>
          </a:p>
          <a:p>
            <a:pPr algn="r"/>
            <a:endParaRPr lang="en-US" sz="2400" b="1">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endParaRPr>
          </a:p>
          <a:p>
            <a:pPr algn="r"/>
            <a:endParaRPr lang="en-US" sz="2400" b="1">
              <a:solidFill>
                <a:schemeClr val="bg1"/>
              </a:solidFill>
            </a:endParaRPr>
          </a:p>
          <a:p>
            <a:pPr algn="r"/>
            <a:endParaRPr lang="en-US" sz="2400" b="1">
              <a:solidFill>
                <a:schemeClr val="bg1"/>
              </a:solidFill>
            </a:endParaRPr>
          </a:p>
          <a:p>
            <a:pPr algn="r"/>
            <a:r>
              <a:rPr lang="en-US" sz="2400" b="1">
                <a:solidFill>
                  <a:schemeClr val="bg1"/>
                </a:solidFill>
              </a:rPr>
              <a:t>If meets EUI target and exceeds 2018 Property Baseline by 50%, then exempt for cycles 1, 2 and 3.</a:t>
            </a:r>
            <a:endParaRPr lang="en-US" sz="2400" b="1" dirty="0">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endParaRPr>
          </a:p>
        </p:txBody>
      </p:sp>
      <p:sp>
        <p:nvSpPr>
          <p:cNvPr id="13" name="TextBox 12">
            <a:extLst>
              <a:ext uri="{FF2B5EF4-FFF2-40B4-BE49-F238E27FC236}">
                <a16:creationId xmlns:a16="http://schemas.microsoft.com/office/drawing/2014/main" id="{3ED24429-FA2C-4293-9B33-3556C268F5A1}"/>
              </a:ext>
            </a:extLst>
          </p:cNvPr>
          <p:cNvSpPr txBox="1"/>
          <p:nvPr/>
        </p:nvSpPr>
        <p:spPr>
          <a:xfrm>
            <a:off x="9279591" y="1241919"/>
            <a:ext cx="3810001" cy="830997"/>
          </a:xfrm>
          <a:prstGeom prst="rect">
            <a:avLst/>
          </a:prstGeom>
          <a:noFill/>
        </p:spPr>
        <p:txBody>
          <a:bodyPr wrap="square" rtlCol="0">
            <a:spAutoFit/>
          </a:bodyPr>
          <a:lstStyle/>
          <a:p>
            <a:r>
              <a:rPr lang="en-US" sz="2400" b="1" dirty="0">
                <a:solidFill>
                  <a:schemeClr val="bg1"/>
                </a:solidFill>
                <a:latin typeface="HOK Sans" panose="02000603090000020004" pitchFamily="2" charset="0"/>
                <a:ea typeface="HOK Sans" panose="02000603090000020004" pitchFamily="2" charset="0"/>
                <a:cs typeface="HOK Sans" panose="02000603090000020004" pitchFamily="2" charset="0"/>
              </a:rPr>
              <a:t>BEPS EUI:</a:t>
            </a:r>
          </a:p>
          <a:p>
            <a:r>
              <a:rPr lang="en-US" sz="2400" b="1" dirty="0">
                <a:solidFill>
                  <a:schemeClr val="bg1"/>
                </a:solidFill>
                <a:latin typeface="HOK Sans" panose="02000603090000020004" pitchFamily="2" charset="0"/>
                <a:ea typeface="HOK Sans" panose="02000603090000020004" pitchFamily="2" charset="0"/>
                <a:cs typeface="HOK Sans" panose="02000603090000020004" pitchFamily="2" charset="0"/>
              </a:rPr>
              <a:t>42.5 </a:t>
            </a:r>
            <a:r>
              <a:rPr lang="en-US" sz="2400" b="1" dirty="0" err="1">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kbtu</a:t>
            </a:r>
            <a:r>
              <a:rPr lang="en-US" sz="24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/sf/</a:t>
            </a:r>
            <a:r>
              <a:rPr lang="en-US" sz="2400" b="1" dirty="0" err="1">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yr</a:t>
            </a:r>
            <a:endParaRPr lang="en-US" sz="2400" b="1" dirty="0">
              <a:solidFill>
                <a:schemeClr val="bg1"/>
              </a:solidFill>
              <a:latin typeface="HOK Sans" panose="02000603090000020004" pitchFamily="2" charset="0"/>
              <a:ea typeface="HOK Sans" panose="02000603090000020004" pitchFamily="2" charset="0"/>
              <a:cs typeface="HOK Sans" panose="02000603090000020004" pitchFamily="2" charset="0"/>
            </a:endParaRPr>
          </a:p>
        </p:txBody>
      </p:sp>
      <p:sp>
        <p:nvSpPr>
          <p:cNvPr id="15" name="TextBox 14">
            <a:extLst>
              <a:ext uri="{FF2B5EF4-FFF2-40B4-BE49-F238E27FC236}">
                <a16:creationId xmlns:a16="http://schemas.microsoft.com/office/drawing/2014/main" id="{4BF5EF2B-9906-42A9-81F8-D41C1CB979D6}"/>
              </a:ext>
            </a:extLst>
          </p:cNvPr>
          <p:cNvSpPr txBox="1"/>
          <p:nvPr/>
        </p:nvSpPr>
        <p:spPr>
          <a:xfrm>
            <a:off x="580999" y="434170"/>
            <a:ext cx="3810001" cy="646331"/>
          </a:xfrm>
          <a:prstGeom prst="rect">
            <a:avLst/>
          </a:prstGeom>
          <a:noFill/>
        </p:spPr>
        <p:txBody>
          <a:bodyPr wrap="square" rtlCol="0">
            <a:spAutoFit/>
          </a:bodyPr>
          <a:lstStyle/>
          <a:p>
            <a:r>
              <a:rPr lang="en-US" sz="3600" b="1" dirty="0">
                <a:solidFill>
                  <a:schemeClr val="bg1"/>
                </a:solidFill>
                <a:latin typeface="HOK Sans" panose="02000603090000020004" pitchFamily="2" charset="0"/>
                <a:ea typeface="HOK Sans" panose="02000603090000020004" pitchFamily="2" charset="0"/>
                <a:cs typeface="HOK Sans" panose="02000603090000020004" pitchFamily="2" charset="0"/>
              </a:rPr>
              <a:t>Grand Flats</a:t>
            </a:r>
          </a:p>
        </p:txBody>
      </p:sp>
    </p:spTree>
    <p:extLst>
      <p:ext uri="{BB962C8B-B14F-4D97-AF65-F5344CB8AC3E}">
        <p14:creationId xmlns:p14="http://schemas.microsoft.com/office/powerpoint/2010/main" val="964719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Select (at least) One Cycle:</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0" y="1825625"/>
            <a:ext cx="6367670" cy="4667250"/>
          </a:xfrm>
        </p:spPr>
        <p:txBody>
          <a:bodyPr>
            <a:normAutofit lnSpcReduction="10000"/>
          </a:bodyPr>
          <a:lstStyle/>
          <a:p>
            <a:r>
              <a:rPr lang="en-US" b="1" dirty="0"/>
              <a:t>Section 6.1 “Modeling Cycle 1 - Simple Box Modeling”</a:t>
            </a:r>
          </a:p>
          <a:p>
            <a:r>
              <a:rPr lang="en-US" dirty="0"/>
              <a:t>This cycle is a sensitivity analysis; it is </a:t>
            </a:r>
            <a:r>
              <a:rPr lang="en-US" i="1" dirty="0"/>
              <a:t>strongly recommended</a:t>
            </a:r>
            <a:r>
              <a:rPr lang="en-US" dirty="0"/>
              <a:t> as a Basic Service due to its alignment with the </a:t>
            </a:r>
            <a:r>
              <a:rPr lang="en-US" b="1" dirty="0">
                <a:solidFill>
                  <a:srgbClr val="00B0F0"/>
                </a:solidFill>
              </a:rPr>
              <a:t>IECC 2018</a:t>
            </a:r>
            <a:r>
              <a:rPr lang="en-US" dirty="0"/>
              <a:t>, in addition to support of </a:t>
            </a:r>
            <a:r>
              <a:rPr lang="en-US" b="1" dirty="0">
                <a:solidFill>
                  <a:srgbClr val="00B0F0"/>
                </a:solidFill>
              </a:rPr>
              <a:t>BEPS</a:t>
            </a:r>
            <a:r>
              <a:rPr lang="en-US" dirty="0"/>
              <a:t> compliance. </a:t>
            </a:r>
            <a:endParaRPr lang="en-US" sz="3600" dirty="0"/>
          </a:p>
          <a:p>
            <a:r>
              <a:rPr lang="en-US" dirty="0"/>
              <a:t>This modeling cycle aligns with the </a:t>
            </a:r>
            <a:r>
              <a:rPr lang="en-US" b="1" dirty="0">
                <a:solidFill>
                  <a:srgbClr val="669900"/>
                </a:solidFill>
              </a:rPr>
              <a:t>LEED </a:t>
            </a:r>
            <a:r>
              <a:rPr lang="en-US" dirty="0"/>
              <a:t>credit for </a:t>
            </a:r>
            <a:r>
              <a:rPr lang="en-US" b="1" dirty="0"/>
              <a:t>Integrative Process</a:t>
            </a:r>
          </a:p>
          <a:p>
            <a:r>
              <a:rPr lang="en-US" dirty="0"/>
              <a:t>This cycle is typically performed in </a:t>
            </a:r>
            <a:r>
              <a:rPr lang="en-US" b="1" dirty="0"/>
              <a:t>Concept </a:t>
            </a:r>
            <a:r>
              <a:rPr lang="en-US" dirty="0"/>
              <a:t>or early </a:t>
            </a:r>
            <a:r>
              <a:rPr lang="en-US" b="1" dirty="0"/>
              <a:t>SD.</a:t>
            </a:r>
            <a:endParaRPr lang="en-US" dirty="0"/>
          </a:p>
          <a:p>
            <a:pPr lvl="0"/>
            <a:endParaRPr lang="en-US" dirty="0"/>
          </a:p>
        </p:txBody>
      </p:sp>
      <p:pic>
        <p:nvPicPr>
          <p:cNvPr id="9220" name="Picture 4" descr="Energy Model Settings | Search | Autodesk Knowledge Network">
            <a:extLst>
              <a:ext uri="{FF2B5EF4-FFF2-40B4-BE49-F238E27FC236}">
                <a16:creationId xmlns:a16="http://schemas.microsoft.com/office/drawing/2014/main" id="{F29E23C9-C397-4837-95F4-3E7CF401E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014" y="2236305"/>
            <a:ext cx="3999315" cy="335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324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01BD-D5E4-4B28-953D-A24B8B8E2FC7}"/>
              </a:ext>
            </a:extLst>
          </p:cNvPr>
          <p:cNvSpPr>
            <a:spLocks noGrp="1"/>
          </p:cNvSpPr>
          <p:nvPr>
            <p:ph type="title"/>
          </p:nvPr>
        </p:nvSpPr>
        <p:spPr>
          <a:xfrm>
            <a:off x="838200" y="-2630"/>
            <a:ext cx="10515600" cy="1325563"/>
          </a:xfrm>
        </p:spPr>
        <p:txBody>
          <a:bodyPr/>
          <a:lstStyle/>
          <a:p>
            <a:pPr algn="ctr"/>
            <a:r>
              <a:rPr lang="en-US" dirty="0"/>
              <a:t>ASHRAE 209: Visualized</a:t>
            </a:r>
          </a:p>
        </p:txBody>
      </p:sp>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14424"/>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
        <p:nvSpPr>
          <p:cNvPr id="81" name="Rectangle 80">
            <a:extLst>
              <a:ext uri="{FF2B5EF4-FFF2-40B4-BE49-F238E27FC236}">
                <a16:creationId xmlns:a16="http://schemas.microsoft.com/office/drawing/2014/main" id="{8E67881E-7E20-4F88-9EE0-42C56B6EC74D}"/>
              </a:ext>
            </a:extLst>
          </p:cNvPr>
          <p:cNvSpPr/>
          <p:nvPr/>
        </p:nvSpPr>
        <p:spPr>
          <a:xfrm>
            <a:off x="834938" y="3313000"/>
            <a:ext cx="1608028" cy="42420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81">
            <a:extLst>
              <a:ext uri="{FF2B5EF4-FFF2-40B4-BE49-F238E27FC236}">
                <a16:creationId xmlns:a16="http://schemas.microsoft.com/office/drawing/2014/main" id="{AA300A6E-84FD-4017-AD0B-E4C88703CB73}"/>
              </a:ext>
            </a:extLst>
          </p:cNvPr>
          <p:cNvCxnSpPr>
            <a:cxnSpLocks/>
          </p:cNvCxnSpPr>
          <p:nvPr/>
        </p:nvCxnSpPr>
        <p:spPr>
          <a:xfrm>
            <a:off x="687196" y="1224051"/>
            <a:ext cx="296778" cy="20864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35097BC-9D21-4550-90DC-EAF09B0D48AB}"/>
              </a:ext>
            </a:extLst>
          </p:cNvPr>
          <p:cNvSpPr txBox="1"/>
          <p:nvPr/>
        </p:nvSpPr>
        <p:spPr>
          <a:xfrm>
            <a:off x="173354" y="300721"/>
            <a:ext cx="2685801" cy="923330"/>
          </a:xfrm>
          <a:prstGeom prst="rect">
            <a:avLst/>
          </a:prstGeom>
          <a:noFill/>
        </p:spPr>
        <p:txBody>
          <a:bodyPr wrap="square" rtlCol="0">
            <a:spAutoFit/>
          </a:bodyPr>
          <a:lstStyle/>
          <a:p>
            <a:r>
              <a:rPr lang="en-US" dirty="0">
                <a:solidFill>
                  <a:srgbClr val="FF0000"/>
                </a:solidFill>
              </a:rPr>
              <a:t>When there are still opportunities to optimize building form</a:t>
            </a:r>
          </a:p>
        </p:txBody>
      </p:sp>
    </p:spTree>
    <p:extLst>
      <p:ext uri="{BB962C8B-B14F-4D97-AF65-F5344CB8AC3E}">
        <p14:creationId xmlns:p14="http://schemas.microsoft.com/office/powerpoint/2010/main" val="10625322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Select (at least) One Cycle:</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0" y="1825625"/>
            <a:ext cx="6238461" cy="4667250"/>
          </a:xfrm>
        </p:spPr>
        <p:txBody>
          <a:bodyPr>
            <a:normAutofit fontScale="92500"/>
          </a:bodyPr>
          <a:lstStyle/>
          <a:p>
            <a:r>
              <a:rPr lang="en-US" b="1" dirty="0"/>
              <a:t>Section 6.2 “Modeling Cycle 2 - Conceptual Design Modeling”</a:t>
            </a:r>
          </a:p>
          <a:p>
            <a:r>
              <a:rPr lang="en-US" dirty="0"/>
              <a:t>This cycle may be performed by Architect, Engineer or Consultant, unless the building form and orientation are already determined by site or zoning. </a:t>
            </a:r>
          </a:p>
          <a:p>
            <a:r>
              <a:rPr lang="en-US" dirty="0"/>
              <a:t>This cycle includes analysis and refinement of the architectural form (orientation, massing, passive design strategies)</a:t>
            </a:r>
          </a:p>
          <a:p>
            <a:r>
              <a:rPr lang="en-US" dirty="0"/>
              <a:t>This cycle</a:t>
            </a:r>
            <a:r>
              <a:rPr lang="en-US" i="1" dirty="0"/>
              <a:t> </a:t>
            </a:r>
            <a:r>
              <a:rPr lang="en-US" dirty="0"/>
              <a:t>is</a:t>
            </a:r>
            <a:r>
              <a:rPr lang="en-US" i="1" dirty="0"/>
              <a:t> </a:t>
            </a:r>
            <a:r>
              <a:rPr lang="en-US" dirty="0"/>
              <a:t>conducted in </a:t>
            </a:r>
            <a:r>
              <a:rPr lang="en-US" b="1" dirty="0"/>
              <a:t>Concept Design</a:t>
            </a:r>
            <a:r>
              <a:rPr lang="en-US" dirty="0"/>
              <a:t>. </a:t>
            </a:r>
            <a:endParaRPr lang="en-US" sz="3600" dirty="0"/>
          </a:p>
          <a:p>
            <a:pPr lvl="0"/>
            <a:endParaRPr lang="en-US" dirty="0"/>
          </a:p>
        </p:txBody>
      </p:sp>
      <p:pic>
        <p:nvPicPr>
          <p:cNvPr id="5" name="Picture 4" descr="Strategic use of representation in architectural massing - RTF | Rethinking  The Future">
            <a:extLst>
              <a:ext uri="{FF2B5EF4-FFF2-40B4-BE49-F238E27FC236}">
                <a16:creationId xmlns:a16="http://schemas.microsoft.com/office/drawing/2014/main" id="{FCA15641-6C5B-4D4D-B059-99423E1016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0014" y="3780686"/>
            <a:ext cx="5067423" cy="28471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PDF] AUTOMATED CONVERSION OF ARCHITECTURAL MASSING MODELS INTO THERMAL  &amp;#39;SHOEBOX&amp;#39; MODELS | Semantic Scholar">
            <a:extLst>
              <a:ext uri="{FF2B5EF4-FFF2-40B4-BE49-F238E27FC236}">
                <a16:creationId xmlns:a16="http://schemas.microsoft.com/office/drawing/2014/main" id="{A13379CC-BFD2-4048-8CC1-4B7D4B1F5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4965" y="1581625"/>
            <a:ext cx="3154167" cy="2064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15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01BD-D5E4-4B28-953D-A24B8B8E2FC7}"/>
              </a:ext>
            </a:extLst>
          </p:cNvPr>
          <p:cNvSpPr>
            <a:spLocks noGrp="1"/>
          </p:cNvSpPr>
          <p:nvPr>
            <p:ph type="title"/>
          </p:nvPr>
        </p:nvSpPr>
        <p:spPr>
          <a:xfrm>
            <a:off x="838200" y="-2630"/>
            <a:ext cx="10515600" cy="1325563"/>
          </a:xfrm>
        </p:spPr>
        <p:txBody>
          <a:bodyPr/>
          <a:lstStyle/>
          <a:p>
            <a:pPr algn="ctr"/>
            <a:r>
              <a:rPr lang="en-US" dirty="0"/>
              <a:t>ASHRAE 209: Visualized</a:t>
            </a:r>
          </a:p>
        </p:txBody>
      </p:sp>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27703"/>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
        <p:nvSpPr>
          <p:cNvPr id="81" name="Rectangle 80">
            <a:extLst>
              <a:ext uri="{FF2B5EF4-FFF2-40B4-BE49-F238E27FC236}">
                <a16:creationId xmlns:a16="http://schemas.microsoft.com/office/drawing/2014/main" id="{3B830BD6-5DAA-4EA0-8009-490656E95670}"/>
              </a:ext>
            </a:extLst>
          </p:cNvPr>
          <p:cNvSpPr/>
          <p:nvPr/>
        </p:nvSpPr>
        <p:spPr>
          <a:xfrm>
            <a:off x="2442389" y="2636775"/>
            <a:ext cx="1723582" cy="41453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CA7A4C64-FC38-492B-B2CB-F3A4C8E80CB4}"/>
              </a:ext>
            </a:extLst>
          </p:cNvPr>
          <p:cNvCxnSpPr>
            <a:cxnSpLocks/>
          </p:cNvCxnSpPr>
          <p:nvPr/>
        </p:nvCxnSpPr>
        <p:spPr>
          <a:xfrm>
            <a:off x="2286000" y="966067"/>
            <a:ext cx="735508" cy="15982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8C70F245-66FA-492B-B0FD-49430EA03A65}"/>
              </a:ext>
            </a:extLst>
          </p:cNvPr>
          <p:cNvSpPr txBox="1"/>
          <p:nvPr/>
        </p:nvSpPr>
        <p:spPr>
          <a:xfrm>
            <a:off x="536713" y="300721"/>
            <a:ext cx="2322442" cy="923330"/>
          </a:xfrm>
          <a:prstGeom prst="rect">
            <a:avLst/>
          </a:prstGeom>
          <a:noFill/>
        </p:spPr>
        <p:txBody>
          <a:bodyPr wrap="square" rtlCol="0">
            <a:spAutoFit/>
          </a:bodyPr>
          <a:lstStyle/>
          <a:p>
            <a:r>
              <a:rPr lang="en-US" dirty="0">
                <a:solidFill>
                  <a:srgbClr val="FF0000"/>
                </a:solidFill>
              </a:rPr>
              <a:t>Opportunity to right-size HVAC and save construction $$</a:t>
            </a:r>
          </a:p>
        </p:txBody>
      </p:sp>
    </p:spTree>
    <p:extLst>
      <p:ext uri="{BB962C8B-B14F-4D97-AF65-F5344CB8AC3E}">
        <p14:creationId xmlns:p14="http://schemas.microsoft.com/office/powerpoint/2010/main" val="1435255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157EE-63C0-4BD3-8FB0-6D0E55EAA40B}"/>
              </a:ext>
            </a:extLst>
          </p:cNvPr>
          <p:cNvSpPr>
            <a:spLocks noGrp="1"/>
          </p:cNvSpPr>
          <p:nvPr>
            <p:ph type="title"/>
          </p:nvPr>
        </p:nvSpPr>
        <p:spPr/>
        <p:txBody>
          <a:bodyPr/>
          <a:lstStyle/>
          <a:p>
            <a:r>
              <a:rPr lang="en-US" dirty="0"/>
              <a:t>ASHRAE 209: </a:t>
            </a:r>
            <a:r>
              <a:rPr lang="en-US" dirty="0">
                <a:solidFill>
                  <a:srgbClr val="FF0000"/>
                </a:solidFill>
              </a:rPr>
              <a:t>Minimum Requirements</a:t>
            </a:r>
          </a:p>
        </p:txBody>
      </p:sp>
      <p:sp>
        <p:nvSpPr>
          <p:cNvPr id="3" name="Content Placeholder 2">
            <a:extLst>
              <a:ext uri="{FF2B5EF4-FFF2-40B4-BE49-F238E27FC236}">
                <a16:creationId xmlns:a16="http://schemas.microsoft.com/office/drawing/2014/main" id="{2F3F8F4D-C12C-4600-AC23-B2C49328B5ED}"/>
              </a:ext>
            </a:extLst>
          </p:cNvPr>
          <p:cNvSpPr>
            <a:spLocks noGrp="1"/>
          </p:cNvSpPr>
          <p:nvPr>
            <p:ph idx="1"/>
          </p:nvPr>
        </p:nvSpPr>
        <p:spPr>
          <a:xfrm>
            <a:off x="838200" y="1825625"/>
            <a:ext cx="9975574" cy="4351338"/>
          </a:xfrm>
        </p:spPr>
        <p:txBody>
          <a:bodyPr>
            <a:normAutofit fontScale="92500" lnSpcReduction="10000"/>
          </a:bodyPr>
          <a:lstStyle/>
          <a:p>
            <a:r>
              <a:rPr lang="en-US" b="1" dirty="0"/>
              <a:t>Section 6.3 “Modeling Cycle 3 - Load Reduction Modeling”</a:t>
            </a:r>
            <a:endParaRPr lang="en-US" dirty="0"/>
          </a:p>
          <a:p>
            <a:r>
              <a:rPr lang="en-US" dirty="0"/>
              <a:t>This cycle is mandatory in the ASHRAE 209 standard and therefore should be a </a:t>
            </a:r>
            <a:r>
              <a:rPr lang="en-US" i="1" dirty="0"/>
              <a:t>Basic Service</a:t>
            </a:r>
            <a:r>
              <a:rPr lang="en-US" dirty="0"/>
              <a:t>. </a:t>
            </a:r>
          </a:p>
          <a:p>
            <a:r>
              <a:rPr lang="en-US" dirty="0"/>
              <a:t>This cycle is focused on reducing both </a:t>
            </a:r>
            <a:r>
              <a:rPr lang="en-US" i="1" dirty="0"/>
              <a:t>annual </a:t>
            </a:r>
            <a:r>
              <a:rPr lang="en-US" dirty="0"/>
              <a:t>energy use as well as </a:t>
            </a:r>
            <a:r>
              <a:rPr lang="en-US" i="1" dirty="0"/>
              <a:t>peak</a:t>
            </a:r>
            <a:r>
              <a:rPr lang="en-US" dirty="0"/>
              <a:t> heating and cooling loads. </a:t>
            </a:r>
          </a:p>
          <a:p>
            <a:r>
              <a:rPr lang="en-US" dirty="0"/>
              <a:t>The former reduces operating expenses and is generally includes in ‘payback’ or Return on Investment (ROI) calculations. Peak loads, on the other hand, are used to determine system sizing and construction costs. </a:t>
            </a:r>
          </a:p>
          <a:p>
            <a:r>
              <a:rPr lang="en-US" dirty="0"/>
              <a:t>This model must be performed </a:t>
            </a:r>
            <a:r>
              <a:rPr lang="en-US" i="1" dirty="0"/>
              <a:t>before </a:t>
            </a:r>
            <a:r>
              <a:rPr lang="en-US" dirty="0"/>
              <a:t>HVAC system selection and </a:t>
            </a:r>
            <a:r>
              <a:rPr lang="en-US" i="1" dirty="0"/>
              <a:t>no later than</a:t>
            </a:r>
            <a:r>
              <a:rPr lang="en-US" dirty="0"/>
              <a:t> the end of </a:t>
            </a:r>
            <a:r>
              <a:rPr lang="en-US" b="1" dirty="0"/>
              <a:t>SD</a:t>
            </a:r>
            <a:r>
              <a:rPr lang="en-US" dirty="0"/>
              <a:t>. </a:t>
            </a:r>
          </a:p>
          <a:p>
            <a:endParaRPr lang="en-US" dirty="0"/>
          </a:p>
        </p:txBody>
      </p:sp>
    </p:spTree>
    <p:extLst>
      <p:ext uri="{BB962C8B-B14F-4D97-AF65-F5344CB8AC3E}">
        <p14:creationId xmlns:p14="http://schemas.microsoft.com/office/powerpoint/2010/main" val="234738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44A5-97F2-4895-A52D-9AD17C96C86C}"/>
              </a:ext>
            </a:extLst>
          </p:cNvPr>
          <p:cNvSpPr>
            <a:spLocks noGrp="1"/>
          </p:cNvSpPr>
          <p:nvPr>
            <p:ph type="title"/>
          </p:nvPr>
        </p:nvSpPr>
        <p:spPr/>
        <p:txBody>
          <a:bodyPr/>
          <a:lstStyle/>
          <a:p>
            <a:r>
              <a:rPr lang="en-US" dirty="0"/>
              <a:t>ASHRAE 209: </a:t>
            </a:r>
            <a:r>
              <a:rPr lang="en-US" dirty="0">
                <a:solidFill>
                  <a:srgbClr val="FF0000"/>
                </a:solidFill>
              </a:rPr>
              <a:t>Minimum Requirements</a:t>
            </a:r>
          </a:p>
        </p:txBody>
      </p:sp>
      <p:sp>
        <p:nvSpPr>
          <p:cNvPr id="3" name="Content Placeholder 2">
            <a:extLst>
              <a:ext uri="{FF2B5EF4-FFF2-40B4-BE49-F238E27FC236}">
                <a16:creationId xmlns:a16="http://schemas.microsoft.com/office/drawing/2014/main" id="{7388376B-C5F0-4073-9690-AC3E3CD2E889}"/>
              </a:ext>
            </a:extLst>
          </p:cNvPr>
          <p:cNvSpPr>
            <a:spLocks noGrp="1"/>
          </p:cNvSpPr>
          <p:nvPr>
            <p:ph idx="1"/>
          </p:nvPr>
        </p:nvSpPr>
        <p:spPr/>
        <p:txBody>
          <a:bodyPr/>
          <a:lstStyle/>
          <a:p>
            <a:r>
              <a:rPr lang="en-US" b="1" dirty="0"/>
              <a:t>Section 6.3 “Modeling Cycle 3 - Load Reduction Modeling”</a:t>
            </a:r>
            <a:endParaRPr lang="en-US" dirty="0"/>
          </a:p>
          <a:p>
            <a:endParaRPr lang="en-US" dirty="0"/>
          </a:p>
        </p:txBody>
      </p:sp>
      <p:pic>
        <p:nvPicPr>
          <p:cNvPr id="4" name="Picture 3">
            <a:extLst>
              <a:ext uri="{FF2B5EF4-FFF2-40B4-BE49-F238E27FC236}">
                <a16:creationId xmlns:a16="http://schemas.microsoft.com/office/drawing/2014/main" id="{0565590F-334C-4BF7-8E1A-C85FA005FFCB}"/>
              </a:ext>
            </a:extLst>
          </p:cNvPr>
          <p:cNvPicPr>
            <a:picLocks noChangeAspect="1"/>
          </p:cNvPicPr>
          <p:nvPr/>
        </p:nvPicPr>
        <p:blipFill>
          <a:blip r:embed="rId2"/>
          <a:stretch>
            <a:fillRect/>
          </a:stretch>
        </p:blipFill>
        <p:spPr>
          <a:xfrm>
            <a:off x="0" y="2808358"/>
            <a:ext cx="12192000" cy="2653310"/>
          </a:xfrm>
          <a:prstGeom prst="rect">
            <a:avLst/>
          </a:prstGeom>
        </p:spPr>
      </p:pic>
      <p:sp>
        <p:nvSpPr>
          <p:cNvPr id="6" name="TextBox 5">
            <a:extLst>
              <a:ext uri="{FF2B5EF4-FFF2-40B4-BE49-F238E27FC236}">
                <a16:creationId xmlns:a16="http://schemas.microsoft.com/office/drawing/2014/main" id="{B0B06313-93D7-4CB4-856D-B0D1AA2EA177}"/>
              </a:ext>
            </a:extLst>
          </p:cNvPr>
          <p:cNvSpPr txBox="1"/>
          <p:nvPr/>
        </p:nvSpPr>
        <p:spPr>
          <a:xfrm>
            <a:off x="540026" y="5596605"/>
            <a:ext cx="9100930" cy="261610"/>
          </a:xfrm>
          <a:prstGeom prst="rect">
            <a:avLst/>
          </a:prstGeom>
          <a:noFill/>
        </p:spPr>
        <p:txBody>
          <a:bodyPr wrap="square" rtlCol="0">
            <a:spAutoFit/>
          </a:bodyPr>
          <a:lstStyle/>
          <a:p>
            <a:r>
              <a:rPr lang="en-US" sz="1100" dirty="0">
                <a:solidFill>
                  <a:schemeClr val="tx1">
                    <a:lumMod val="65000"/>
                    <a:lumOff val="35000"/>
                  </a:schemeClr>
                </a:solidFill>
              </a:rPr>
              <a:t>Overhangs optimized to reduce insolation on building façade, minimizing glare and solar heat gain in building interior, thus reducing peak cooling loads.</a:t>
            </a:r>
          </a:p>
        </p:txBody>
      </p:sp>
    </p:spTree>
    <p:extLst>
      <p:ext uri="{BB962C8B-B14F-4D97-AF65-F5344CB8AC3E}">
        <p14:creationId xmlns:p14="http://schemas.microsoft.com/office/powerpoint/2010/main" val="3766301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44A5-97F2-4895-A52D-9AD17C96C86C}"/>
              </a:ext>
            </a:extLst>
          </p:cNvPr>
          <p:cNvSpPr>
            <a:spLocks noGrp="1"/>
          </p:cNvSpPr>
          <p:nvPr>
            <p:ph type="title"/>
          </p:nvPr>
        </p:nvSpPr>
        <p:spPr/>
        <p:txBody>
          <a:bodyPr/>
          <a:lstStyle/>
          <a:p>
            <a:r>
              <a:rPr lang="en-US" dirty="0"/>
              <a:t>ASHRAE 209: </a:t>
            </a:r>
            <a:r>
              <a:rPr lang="en-US" dirty="0">
                <a:solidFill>
                  <a:srgbClr val="FF0000"/>
                </a:solidFill>
              </a:rPr>
              <a:t>Minimum Requirements</a:t>
            </a:r>
          </a:p>
        </p:txBody>
      </p:sp>
      <p:sp>
        <p:nvSpPr>
          <p:cNvPr id="3" name="Content Placeholder 2">
            <a:extLst>
              <a:ext uri="{FF2B5EF4-FFF2-40B4-BE49-F238E27FC236}">
                <a16:creationId xmlns:a16="http://schemas.microsoft.com/office/drawing/2014/main" id="{7388376B-C5F0-4073-9690-AC3E3CD2E889}"/>
              </a:ext>
            </a:extLst>
          </p:cNvPr>
          <p:cNvSpPr>
            <a:spLocks noGrp="1"/>
          </p:cNvSpPr>
          <p:nvPr>
            <p:ph idx="1"/>
          </p:nvPr>
        </p:nvSpPr>
        <p:spPr/>
        <p:txBody>
          <a:bodyPr/>
          <a:lstStyle/>
          <a:p>
            <a:r>
              <a:rPr lang="en-US" b="1" dirty="0"/>
              <a:t>Section 6.3 “Modeling Cycle 3 - Load Reduction Modeling”</a:t>
            </a:r>
            <a:endParaRPr lang="en-US" dirty="0"/>
          </a:p>
          <a:p>
            <a:endParaRPr lang="en-US" dirty="0"/>
          </a:p>
        </p:txBody>
      </p:sp>
      <p:pic>
        <p:nvPicPr>
          <p:cNvPr id="5" name="Picture 4">
            <a:extLst>
              <a:ext uri="{FF2B5EF4-FFF2-40B4-BE49-F238E27FC236}">
                <a16:creationId xmlns:a16="http://schemas.microsoft.com/office/drawing/2014/main" id="{EB05E1C2-FCB7-48CC-B87C-FC0E82E5C765}"/>
              </a:ext>
            </a:extLst>
          </p:cNvPr>
          <p:cNvPicPr>
            <a:picLocks noChangeAspect="1"/>
          </p:cNvPicPr>
          <p:nvPr/>
        </p:nvPicPr>
        <p:blipFill>
          <a:blip r:embed="rId2"/>
          <a:stretch>
            <a:fillRect/>
          </a:stretch>
        </p:blipFill>
        <p:spPr>
          <a:xfrm>
            <a:off x="0" y="3018986"/>
            <a:ext cx="12192000" cy="2674112"/>
          </a:xfrm>
          <a:prstGeom prst="rect">
            <a:avLst/>
          </a:prstGeom>
        </p:spPr>
      </p:pic>
      <p:sp>
        <p:nvSpPr>
          <p:cNvPr id="6" name="TextBox 5">
            <a:extLst>
              <a:ext uri="{FF2B5EF4-FFF2-40B4-BE49-F238E27FC236}">
                <a16:creationId xmlns:a16="http://schemas.microsoft.com/office/drawing/2014/main" id="{02BFBEC1-C37A-4D9A-92C6-C43E330C655C}"/>
              </a:ext>
            </a:extLst>
          </p:cNvPr>
          <p:cNvSpPr txBox="1"/>
          <p:nvPr/>
        </p:nvSpPr>
        <p:spPr>
          <a:xfrm>
            <a:off x="581439" y="5981547"/>
            <a:ext cx="11029121" cy="261610"/>
          </a:xfrm>
          <a:prstGeom prst="rect">
            <a:avLst/>
          </a:prstGeom>
          <a:noFill/>
        </p:spPr>
        <p:txBody>
          <a:bodyPr wrap="square" rtlCol="0">
            <a:spAutoFit/>
          </a:bodyPr>
          <a:lstStyle/>
          <a:p>
            <a:r>
              <a:rPr lang="en-US" sz="1100" dirty="0">
                <a:solidFill>
                  <a:schemeClr val="tx1">
                    <a:lumMod val="65000"/>
                    <a:lumOff val="35000"/>
                  </a:schemeClr>
                </a:solidFill>
              </a:rPr>
              <a:t>Removal or adjustment of overhangs would require reduction of WWR to 50% AND improvement in R-values, U-values of walls, roof, and window systems to conform with code requirements </a:t>
            </a:r>
          </a:p>
        </p:txBody>
      </p:sp>
    </p:spTree>
    <p:extLst>
      <p:ext uri="{BB962C8B-B14F-4D97-AF65-F5344CB8AC3E}">
        <p14:creationId xmlns:p14="http://schemas.microsoft.com/office/powerpoint/2010/main" val="24891504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744A5-97F2-4895-A52D-9AD17C96C86C}"/>
              </a:ext>
            </a:extLst>
          </p:cNvPr>
          <p:cNvSpPr>
            <a:spLocks noGrp="1"/>
          </p:cNvSpPr>
          <p:nvPr>
            <p:ph type="title"/>
          </p:nvPr>
        </p:nvSpPr>
        <p:spPr/>
        <p:txBody>
          <a:bodyPr/>
          <a:lstStyle/>
          <a:p>
            <a:r>
              <a:rPr lang="en-US" dirty="0"/>
              <a:t>ASHRAE 209: </a:t>
            </a:r>
            <a:r>
              <a:rPr lang="en-US" dirty="0">
                <a:solidFill>
                  <a:srgbClr val="FF0000"/>
                </a:solidFill>
              </a:rPr>
              <a:t>Minimum Requirements</a:t>
            </a:r>
          </a:p>
        </p:txBody>
      </p:sp>
      <p:sp>
        <p:nvSpPr>
          <p:cNvPr id="3" name="Content Placeholder 2">
            <a:extLst>
              <a:ext uri="{FF2B5EF4-FFF2-40B4-BE49-F238E27FC236}">
                <a16:creationId xmlns:a16="http://schemas.microsoft.com/office/drawing/2014/main" id="{7388376B-C5F0-4073-9690-AC3E3CD2E889}"/>
              </a:ext>
            </a:extLst>
          </p:cNvPr>
          <p:cNvSpPr>
            <a:spLocks noGrp="1"/>
          </p:cNvSpPr>
          <p:nvPr>
            <p:ph idx="1"/>
          </p:nvPr>
        </p:nvSpPr>
        <p:spPr/>
        <p:txBody>
          <a:bodyPr/>
          <a:lstStyle/>
          <a:p>
            <a:r>
              <a:rPr lang="en-US" b="1" dirty="0"/>
              <a:t>Section 6.3 “Modeling Cycle 3 - Load Reduction Modeling”</a:t>
            </a:r>
            <a:endParaRPr lang="en-US" dirty="0"/>
          </a:p>
          <a:p>
            <a:endParaRPr lang="en-US" dirty="0"/>
          </a:p>
        </p:txBody>
      </p:sp>
      <p:pic>
        <p:nvPicPr>
          <p:cNvPr id="7" name="Picture 6">
            <a:extLst>
              <a:ext uri="{FF2B5EF4-FFF2-40B4-BE49-F238E27FC236}">
                <a16:creationId xmlns:a16="http://schemas.microsoft.com/office/drawing/2014/main" id="{34EC3C92-F32D-4CAB-A5C4-DFB495C7E070}"/>
              </a:ext>
            </a:extLst>
          </p:cNvPr>
          <p:cNvPicPr>
            <a:picLocks noChangeAspect="1"/>
          </p:cNvPicPr>
          <p:nvPr/>
        </p:nvPicPr>
        <p:blipFill>
          <a:blip r:embed="rId2"/>
          <a:stretch>
            <a:fillRect/>
          </a:stretch>
        </p:blipFill>
        <p:spPr>
          <a:xfrm>
            <a:off x="835003" y="2221036"/>
            <a:ext cx="4819650" cy="3238500"/>
          </a:xfrm>
          <a:prstGeom prst="rect">
            <a:avLst/>
          </a:prstGeom>
        </p:spPr>
      </p:pic>
      <p:pic>
        <p:nvPicPr>
          <p:cNvPr id="8" name="Picture 7">
            <a:extLst>
              <a:ext uri="{FF2B5EF4-FFF2-40B4-BE49-F238E27FC236}">
                <a16:creationId xmlns:a16="http://schemas.microsoft.com/office/drawing/2014/main" id="{C6286E64-2909-49FA-BAD5-C85BEEA5A81D}"/>
              </a:ext>
            </a:extLst>
          </p:cNvPr>
          <p:cNvPicPr>
            <a:picLocks noChangeAspect="1"/>
          </p:cNvPicPr>
          <p:nvPr/>
        </p:nvPicPr>
        <p:blipFill>
          <a:blip r:embed="rId3"/>
          <a:stretch>
            <a:fillRect/>
          </a:stretch>
        </p:blipFill>
        <p:spPr>
          <a:xfrm>
            <a:off x="6022964" y="2236360"/>
            <a:ext cx="4962525" cy="3028950"/>
          </a:xfrm>
          <a:prstGeom prst="rect">
            <a:avLst/>
          </a:prstGeom>
        </p:spPr>
      </p:pic>
      <p:sp>
        <p:nvSpPr>
          <p:cNvPr id="9" name="TextBox 8">
            <a:extLst>
              <a:ext uri="{FF2B5EF4-FFF2-40B4-BE49-F238E27FC236}">
                <a16:creationId xmlns:a16="http://schemas.microsoft.com/office/drawing/2014/main" id="{A6AB146A-0B7C-4BFF-8FF3-01DCABE61EDA}"/>
              </a:ext>
            </a:extLst>
          </p:cNvPr>
          <p:cNvSpPr txBox="1"/>
          <p:nvPr/>
        </p:nvSpPr>
        <p:spPr>
          <a:xfrm>
            <a:off x="1767927" y="5771015"/>
            <a:ext cx="5211237" cy="861774"/>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000" b="1" dirty="0">
                <a:solidFill>
                  <a:schemeClr val="tx1">
                    <a:lumMod val="65000"/>
                    <a:lumOff val="35000"/>
                  </a:schemeClr>
                </a:solidFill>
                <a:ea typeface="HOK Sans" panose="02000603090000020004" pitchFamily="2" charset="0"/>
                <a:cs typeface="HOK Sans" panose="02000603090000020004" pitchFamily="2" charset="0"/>
              </a:rPr>
              <a:t>Baseline</a:t>
            </a:r>
            <a:r>
              <a:rPr lang="en-US" altLang="en-US" sz="1000" dirty="0">
                <a:solidFill>
                  <a:schemeClr val="tx1">
                    <a:lumMod val="65000"/>
                    <a:lumOff val="35000"/>
                  </a:schemeClr>
                </a:solidFill>
                <a:ea typeface="HOK Sans" panose="02000603090000020004" pitchFamily="2" charset="0"/>
                <a:cs typeface="HOK Sans" panose="02000603090000020004" pitchFamily="2" charset="0"/>
              </a:rPr>
              <a:t> – ASHRAE 90.1-2013 Building (FL code)</a:t>
            </a:r>
          </a:p>
          <a:p>
            <a:pPr lvl="0" defTabSz="914400" eaLnBrk="0" fontAlgn="base" hangingPunct="0">
              <a:spcBef>
                <a:spcPct val="0"/>
              </a:spcBef>
              <a:spcAft>
                <a:spcPct val="0"/>
              </a:spcAft>
            </a:pPr>
            <a:r>
              <a:rPr lang="en-US" altLang="en-US" sz="1000" b="1" dirty="0">
                <a:solidFill>
                  <a:schemeClr val="tx1">
                    <a:lumMod val="65000"/>
                    <a:lumOff val="35000"/>
                  </a:schemeClr>
                </a:solidFill>
                <a:ea typeface="HOK Sans" panose="02000603090000020004" pitchFamily="2" charset="0"/>
                <a:cs typeface="HOK Sans" panose="02000603090000020004" pitchFamily="2" charset="0"/>
              </a:rPr>
              <a:t>Proposed</a:t>
            </a:r>
            <a:r>
              <a:rPr lang="en-US" altLang="en-US" sz="1000" dirty="0">
                <a:solidFill>
                  <a:schemeClr val="tx1">
                    <a:lumMod val="65000"/>
                    <a:lumOff val="35000"/>
                  </a:schemeClr>
                </a:solidFill>
                <a:ea typeface="HOK Sans" panose="02000603090000020004" pitchFamily="2" charset="0"/>
                <a:cs typeface="HOK Sans" panose="02000603090000020004" pitchFamily="2" charset="0"/>
              </a:rPr>
              <a:t> – 87% WWR + extended slab edges</a:t>
            </a:r>
          </a:p>
          <a:p>
            <a:pPr marL="1117721" eaLnBrk="0" fontAlgn="base" hangingPunct="0">
              <a:spcBef>
                <a:spcPct val="0"/>
              </a:spcBef>
              <a:spcAft>
                <a:spcPct val="0"/>
              </a:spcAft>
            </a:pPr>
            <a:r>
              <a:rPr lang="en-US" altLang="en-US" sz="1000" dirty="0">
                <a:solidFill>
                  <a:schemeClr val="tx1">
                    <a:lumMod val="65000"/>
                    <a:lumOff val="35000"/>
                  </a:schemeClr>
                </a:solidFill>
                <a:ea typeface="HOK Sans" panose="02000603090000020004" pitchFamily="2" charset="0"/>
                <a:cs typeface="HOK Sans" panose="02000603090000020004" pitchFamily="2" charset="0"/>
              </a:rPr>
              <a:t>24-26% below ASHRAE 90.1-2013 (FL code)</a:t>
            </a:r>
          </a:p>
          <a:p>
            <a:pPr marL="1117721" eaLnBrk="0" fontAlgn="base" hangingPunct="0">
              <a:spcBef>
                <a:spcPct val="0"/>
              </a:spcBef>
              <a:spcAft>
                <a:spcPct val="0"/>
              </a:spcAft>
            </a:pPr>
            <a:r>
              <a:rPr lang="en-US" altLang="en-US" sz="1000" dirty="0">
                <a:solidFill>
                  <a:schemeClr val="tx1">
                    <a:lumMod val="65000"/>
                    <a:lumOff val="35000"/>
                  </a:schemeClr>
                </a:solidFill>
                <a:ea typeface="HOK Sans" panose="02000603090000020004" pitchFamily="2" charset="0"/>
                <a:cs typeface="HOK Sans" panose="02000603090000020004" pitchFamily="2" charset="0"/>
              </a:rPr>
              <a:t>29-31% below ASHRAE 90.1-2010 (LEED v4 baseline) ($ Cost)</a:t>
            </a:r>
          </a:p>
          <a:p>
            <a:pPr lvl="0" defTabSz="914400" eaLnBrk="0" fontAlgn="base" hangingPunct="0">
              <a:spcBef>
                <a:spcPct val="0"/>
              </a:spcBef>
              <a:spcAft>
                <a:spcPct val="0"/>
              </a:spcAft>
            </a:pPr>
            <a:endParaRPr lang="en-US" sz="1000" dirty="0">
              <a:solidFill>
                <a:schemeClr val="tx1">
                  <a:lumMod val="65000"/>
                  <a:lumOff val="35000"/>
                </a:schemeClr>
              </a:solidFill>
              <a:ea typeface="HOK Sans" panose="02000603090000020004" pitchFamily="2" charset="0"/>
              <a:cs typeface="HOK Sans" panose="02000603090000020004" pitchFamily="2" charset="0"/>
            </a:endParaRPr>
          </a:p>
        </p:txBody>
      </p:sp>
      <p:sp>
        <p:nvSpPr>
          <p:cNvPr id="10" name="TextBox 9">
            <a:extLst>
              <a:ext uri="{FF2B5EF4-FFF2-40B4-BE49-F238E27FC236}">
                <a16:creationId xmlns:a16="http://schemas.microsoft.com/office/drawing/2014/main" id="{4C8B7FF9-9721-4D57-B5AC-FE02E704FAA8}"/>
              </a:ext>
            </a:extLst>
          </p:cNvPr>
          <p:cNvSpPr txBox="1"/>
          <p:nvPr/>
        </p:nvSpPr>
        <p:spPr>
          <a:xfrm>
            <a:off x="6980763" y="5442611"/>
            <a:ext cx="5211237" cy="1323439"/>
          </a:xfrm>
          <a:prstGeom prst="rect">
            <a:avLst/>
          </a:prstGeom>
          <a:noFill/>
        </p:spPr>
        <p:txBody>
          <a:bodyPr wrap="square" rtlCol="0">
            <a:spAutoFit/>
          </a:bodyPr>
          <a:lstStyle/>
          <a:p>
            <a:pPr lvl="0" defTabSz="914400" eaLnBrk="0" fontAlgn="base" hangingPunct="0">
              <a:spcBef>
                <a:spcPct val="0"/>
              </a:spcBef>
              <a:spcAft>
                <a:spcPct val="0"/>
              </a:spcAft>
            </a:pPr>
            <a:r>
              <a:rPr lang="en-US" altLang="en-US" sz="1000" b="1" dirty="0">
                <a:solidFill>
                  <a:schemeClr val="tx1">
                    <a:lumMod val="65000"/>
                    <a:lumOff val="35000"/>
                  </a:schemeClr>
                </a:solidFill>
                <a:ea typeface="HOK Sans" panose="02000603090000020004" pitchFamily="2" charset="0"/>
                <a:cs typeface="HOK Sans" panose="02000603090000020004" pitchFamily="2" charset="0"/>
              </a:rPr>
              <a:t>Option A </a:t>
            </a:r>
            <a:r>
              <a:rPr lang="en-US" altLang="en-US" sz="1000" dirty="0">
                <a:solidFill>
                  <a:schemeClr val="tx1">
                    <a:lumMod val="65000"/>
                    <a:lumOff val="35000"/>
                  </a:schemeClr>
                </a:solidFill>
                <a:ea typeface="HOK Sans" panose="02000603090000020004" pitchFamily="2" charset="0"/>
                <a:cs typeface="HOK Sans" panose="02000603090000020004" pitchFamily="2" charset="0"/>
              </a:rPr>
              <a:t>– Proposed + better wall, roof, and floor insulation (especially at the slab overhangs)</a:t>
            </a:r>
          </a:p>
          <a:p>
            <a:pPr lvl="0" defTabSz="914400" eaLnBrk="0" fontAlgn="base" hangingPunct="0">
              <a:spcBef>
                <a:spcPct val="0"/>
              </a:spcBef>
              <a:spcAft>
                <a:spcPct val="0"/>
              </a:spcAft>
            </a:pPr>
            <a:r>
              <a:rPr lang="en-US" altLang="en-US" sz="1000" b="1" dirty="0">
                <a:solidFill>
                  <a:schemeClr val="tx1">
                    <a:lumMod val="65000"/>
                    <a:lumOff val="35000"/>
                  </a:schemeClr>
                </a:solidFill>
                <a:ea typeface="HOK Sans" panose="02000603090000020004" pitchFamily="2" charset="0"/>
                <a:cs typeface="HOK Sans" panose="02000603090000020004" pitchFamily="2" charset="0"/>
              </a:rPr>
              <a:t>Option B </a:t>
            </a:r>
            <a:r>
              <a:rPr lang="en-US" altLang="en-US" sz="1000" dirty="0">
                <a:solidFill>
                  <a:schemeClr val="tx1">
                    <a:lumMod val="65000"/>
                    <a:lumOff val="35000"/>
                  </a:schemeClr>
                </a:solidFill>
                <a:ea typeface="HOK Sans" panose="02000603090000020004" pitchFamily="2" charset="0"/>
                <a:cs typeface="HOK Sans" panose="02000603090000020004" pitchFamily="2" charset="0"/>
              </a:rPr>
              <a:t>– Proposed w/o extended slabs for shading</a:t>
            </a:r>
          </a:p>
          <a:p>
            <a:pPr marL="1117721" eaLnBrk="0" fontAlgn="base" hangingPunct="0">
              <a:spcBef>
                <a:spcPct val="0"/>
              </a:spcBef>
              <a:spcAft>
                <a:spcPct val="0"/>
              </a:spcAft>
            </a:pPr>
            <a:r>
              <a:rPr lang="en-US" altLang="en-US" sz="1000" dirty="0">
                <a:solidFill>
                  <a:schemeClr val="tx1">
                    <a:lumMod val="65000"/>
                    <a:lumOff val="35000"/>
                  </a:schemeClr>
                </a:solidFill>
                <a:ea typeface="HOK Sans" panose="02000603090000020004" pitchFamily="2" charset="0"/>
                <a:cs typeface="HOK Sans" panose="02000603090000020004" pitchFamily="2" charset="0"/>
              </a:rPr>
              <a:t>Chillers +13% (+$$)</a:t>
            </a:r>
          </a:p>
          <a:p>
            <a:pPr marL="1117721" eaLnBrk="0" fontAlgn="base" hangingPunct="0">
              <a:spcBef>
                <a:spcPct val="0"/>
              </a:spcBef>
              <a:spcAft>
                <a:spcPct val="0"/>
              </a:spcAft>
            </a:pPr>
            <a:r>
              <a:rPr lang="en-US" altLang="en-US" sz="1000" dirty="0">
                <a:solidFill>
                  <a:schemeClr val="tx1">
                    <a:lumMod val="65000"/>
                    <a:lumOff val="35000"/>
                  </a:schemeClr>
                </a:solidFill>
                <a:ea typeface="HOK Sans" panose="02000603090000020004" pitchFamily="2" charset="0"/>
                <a:cs typeface="HOK Sans" panose="02000603090000020004" pitchFamily="2" charset="0"/>
              </a:rPr>
              <a:t>Mechanical Rooms, CEP size increase (+$$)</a:t>
            </a:r>
          </a:p>
          <a:p>
            <a:pPr marL="1117721" eaLnBrk="0" fontAlgn="base" hangingPunct="0">
              <a:spcBef>
                <a:spcPct val="0"/>
              </a:spcBef>
              <a:spcAft>
                <a:spcPct val="0"/>
              </a:spcAft>
            </a:pPr>
            <a:r>
              <a:rPr lang="en-US" altLang="en-US" sz="1000" dirty="0">
                <a:solidFill>
                  <a:schemeClr val="tx1">
                    <a:lumMod val="65000"/>
                    <a:lumOff val="35000"/>
                  </a:schemeClr>
                </a:solidFill>
                <a:ea typeface="HOK Sans" panose="02000603090000020004" pitchFamily="2" charset="0"/>
                <a:cs typeface="HOK Sans" panose="02000603090000020004" pitchFamily="2" charset="0"/>
              </a:rPr>
              <a:t>Maintenance increase (+$$)</a:t>
            </a:r>
          </a:p>
          <a:p>
            <a:pPr marL="1117721" eaLnBrk="0" fontAlgn="base" hangingPunct="0">
              <a:spcBef>
                <a:spcPct val="0"/>
              </a:spcBef>
              <a:spcAft>
                <a:spcPct val="0"/>
              </a:spcAft>
            </a:pPr>
            <a:r>
              <a:rPr lang="en-US" altLang="en-US" sz="1000" dirty="0">
                <a:solidFill>
                  <a:schemeClr val="tx1">
                    <a:lumMod val="65000"/>
                    <a:lumOff val="35000"/>
                  </a:schemeClr>
                </a:solidFill>
                <a:ea typeface="HOK Sans" panose="02000603090000020004" pitchFamily="2" charset="0"/>
                <a:cs typeface="HOK Sans" panose="02000603090000020004" pitchFamily="2" charset="0"/>
              </a:rPr>
              <a:t>+5% Annual Energy Cost</a:t>
            </a:r>
          </a:p>
          <a:p>
            <a:pPr defTabSz="914400" eaLnBrk="0" fontAlgn="base" hangingPunct="0">
              <a:spcBef>
                <a:spcPct val="0"/>
              </a:spcBef>
              <a:spcAft>
                <a:spcPct val="0"/>
              </a:spcAft>
            </a:pPr>
            <a:r>
              <a:rPr lang="en-US" altLang="en-US" sz="1000" b="1" dirty="0">
                <a:solidFill>
                  <a:schemeClr val="tx1">
                    <a:lumMod val="65000"/>
                    <a:lumOff val="35000"/>
                  </a:schemeClr>
                </a:solidFill>
                <a:ea typeface="HOK Sans" panose="02000603090000020004" pitchFamily="2" charset="0"/>
                <a:cs typeface="HOK Sans" panose="02000603090000020004" pitchFamily="2" charset="0"/>
              </a:rPr>
              <a:t>Option C </a:t>
            </a:r>
            <a:r>
              <a:rPr lang="en-US" altLang="en-US" sz="1000" dirty="0">
                <a:solidFill>
                  <a:schemeClr val="tx1">
                    <a:lumMod val="65000"/>
                    <a:lumOff val="35000"/>
                  </a:schemeClr>
                </a:solidFill>
                <a:ea typeface="HOK Sans" panose="02000603090000020004" pitchFamily="2" charset="0"/>
                <a:cs typeface="HOK Sans" panose="02000603090000020004" pitchFamily="2" charset="0"/>
              </a:rPr>
              <a:t>– Option B with 50% reduced WWR</a:t>
            </a:r>
          </a:p>
          <a:p>
            <a:pPr lvl="0" defTabSz="914400" eaLnBrk="0" fontAlgn="base" hangingPunct="0">
              <a:spcBef>
                <a:spcPct val="0"/>
              </a:spcBef>
              <a:spcAft>
                <a:spcPct val="0"/>
              </a:spcAft>
            </a:pPr>
            <a:r>
              <a:rPr lang="en-US" altLang="en-US" sz="1000" b="1" dirty="0">
                <a:solidFill>
                  <a:schemeClr val="tx1">
                    <a:lumMod val="65000"/>
                    <a:lumOff val="35000"/>
                  </a:schemeClr>
                </a:solidFill>
                <a:ea typeface="HOK Sans" panose="02000603090000020004" pitchFamily="2" charset="0"/>
                <a:cs typeface="HOK Sans" panose="02000603090000020004" pitchFamily="2" charset="0"/>
              </a:rPr>
              <a:t>Option D </a:t>
            </a:r>
            <a:r>
              <a:rPr lang="en-US" altLang="en-US" sz="1000" dirty="0">
                <a:solidFill>
                  <a:schemeClr val="tx1">
                    <a:lumMod val="65000"/>
                    <a:lumOff val="35000"/>
                  </a:schemeClr>
                </a:solidFill>
                <a:ea typeface="HOK Sans" panose="02000603090000020004" pitchFamily="2" charset="0"/>
                <a:cs typeface="HOK Sans" panose="02000603090000020004" pitchFamily="2" charset="0"/>
              </a:rPr>
              <a:t>– Option C + better wall, roof, and floor insulation (+$$)</a:t>
            </a:r>
            <a:endParaRPr lang="en-US" sz="1000" dirty="0">
              <a:solidFill>
                <a:schemeClr val="tx1">
                  <a:lumMod val="65000"/>
                  <a:lumOff val="35000"/>
                </a:schemeClr>
              </a:solidFill>
              <a:ea typeface="HOK Sans" panose="02000603090000020004" pitchFamily="2" charset="0"/>
              <a:cs typeface="HOK Sans" panose="02000603090000020004" pitchFamily="2" charset="0"/>
            </a:endParaRPr>
          </a:p>
        </p:txBody>
      </p:sp>
    </p:spTree>
    <p:extLst>
      <p:ext uri="{BB962C8B-B14F-4D97-AF65-F5344CB8AC3E}">
        <p14:creationId xmlns:p14="http://schemas.microsoft.com/office/powerpoint/2010/main" val="4059332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01BD-D5E4-4B28-953D-A24B8B8E2FC7}"/>
              </a:ext>
            </a:extLst>
          </p:cNvPr>
          <p:cNvSpPr>
            <a:spLocks noGrp="1"/>
          </p:cNvSpPr>
          <p:nvPr>
            <p:ph type="title"/>
          </p:nvPr>
        </p:nvSpPr>
        <p:spPr>
          <a:xfrm>
            <a:off x="838200" y="-2630"/>
            <a:ext cx="10515600" cy="1325563"/>
          </a:xfrm>
        </p:spPr>
        <p:txBody>
          <a:bodyPr/>
          <a:lstStyle/>
          <a:p>
            <a:pPr algn="ctr"/>
            <a:r>
              <a:rPr lang="en-US" dirty="0"/>
              <a:t>ASHRAE 209: Visualized</a:t>
            </a:r>
          </a:p>
        </p:txBody>
      </p:sp>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27703"/>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
        <p:nvSpPr>
          <p:cNvPr id="81" name="Rectangle 80">
            <a:extLst>
              <a:ext uri="{FF2B5EF4-FFF2-40B4-BE49-F238E27FC236}">
                <a16:creationId xmlns:a16="http://schemas.microsoft.com/office/drawing/2014/main" id="{3B830BD6-5DAA-4EA0-8009-490656E95670}"/>
              </a:ext>
            </a:extLst>
          </p:cNvPr>
          <p:cNvSpPr/>
          <p:nvPr/>
        </p:nvSpPr>
        <p:spPr>
          <a:xfrm>
            <a:off x="2442389" y="3024402"/>
            <a:ext cx="1708456" cy="31514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6F8F5C7-E2BE-42D3-8B31-A74F3309095D}"/>
              </a:ext>
            </a:extLst>
          </p:cNvPr>
          <p:cNvSpPr/>
          <p:nvPr/>
        </p:nvSpPr>
        <p:spPr>
          <a:xfrm>
            <a:off x="2447674" y="3984690"/>
            <a:ext cx="1750488" cy="318433"/>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a:extLst>
              <a:ext uri="{FF2B5EF4-FFF2-40B4-BE49-F238E27FC236}">
                <a16:creationId xmlns:a16="http://schemas.microsoft.com/office/drawing/2014/main" id="{7FF59784-A6E7-444D-B66B-04322F89AFAA}"/>
              </a:ext>
            </a:extLst>
          </p:cNvPr>
          <p:cNvCxnSpPr>
            <a:cxnSpLocks/>
          </p:cNvCxnSpPr>
          <p:nvPr/>
        </p:nvCxnSpPr>
        <p:spPr>
          <a:xfrm>
            <a:off x="2186381" y="1322933"/>
            <a:ext cx="1019040" cy="16358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446D89FE-042B-4E72-9B02-97DBDE2D42AA}"/>
              </a:ext>
            </a:extLst>
          </p:cNvPr>
          <p:cNvSpPr txBox="1"/>
          <p:nvPr/>
        </p:nvSpPr>
        <p:spPr>
          <a:xfrm>
            <a:off x="280330" y="698259"/>
            <a:ext cx="2957472" cy="646331"/>
          </a:xfrm>
          <a:prstGeom prst="rect">
            <a:avLst/>
          </a:prstGeom>
          <a:noFill/>
        </p:spPr>
        <p:txBody>
          <a:bodyPr wrap="square" rtlCol="0">
            <a:spAutoFit/>
          </a:bodyPr>
          <a:lstStyle/>
          <a:p>
            <a:r>
              <a:rPr lang="en-US" dirty="0">
                <a:solidFill>
                  <a:srgbClr val="FF0000"/>
                </a:solidFill>
              </a:rPr>
              <a:t>Informed by load profiles; run after load reduction exercises</a:t>
            </a:r>
          </a:p>
        </p:txBody>
      </p:sp>
    </p:spTree>
    <p:extLst>
      <p:ext uri="{BB962C8B-B14F-4D97-AF65-F5344CB8AC3E}">
        <p14:creationId xmlns:p14="http://schemas.microsoft.com/office/powerpoint/2010/main" val="65367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2B0548-AA8A-4181-9DEF-B6B889EF7194}"/>
              </a:ext>
            </a:extLst>
          </p:cNvPr>
          <p:cNvSpPr txBox="1"/>
          <p:nvPr/>
        </p:nvSpPr>
        <p:spPr>
          <a:xfrm>
            <a:off x="694944" y="470915"/>
            <a:ext cx="9046464" cy="1292662"/>
          </a:xfrm>
          <a:prstGeom prst="rect">
            <a:avLst/>
          </a:prstGeom>
          <a:noFill/>
        </p:spPr>
        <p:txBody>
          <a:bodyPr wrap="square" rtlCol="0">
            <a:spAutoFit/>
          </a:bodyPr>
          <a:lstStyle/>
          <a:p>
            <a:r>
              <a:rPr lang="en-US" sz="3600" dirty="0">
                <a:latin typeface="HOK Sans" panose="02000603090000020004" pitchFamily="2" charset="0"/>
                <a:ea typeface="HOK Sans" panose="02000603090000020004" pitchFamily="2" charset="0"/>
                <a:cs typeface="HOK Sans" panose="02000603090000020004" pitchFamily="2" charset="0"/>
              </a:rPr>
              <a:t>Speakers</a:t>
            </a:r>
          </a:p>
          <a:p>
            <a:endParaRPr lang="en-US" sz="2400" dirty="0"/>
          </a:p>
          <a:p>
            <a:endParaRPr lang="en-US" dirty="0"/>
          </a:p>
        </p:txBody>
      </p:sp>
      <p:pic>
        <p:nvPicPr>
          <p:cNvPr id="5" name="Picture 4" descr="A person wearing glasses and a suit&#10;&#10;Description automatically generated with medium confidence">
            <a:extLst>
              <a:ext uri="{FF2B5EF4-FFF2-40B4-BE49-F238E27FC236}">
                <a16:creationId xmlns:a16="http://schemas.microsoft.com/office/drawing/2014/main" id="{2DF443CC-3CF5-46B9-AD91-62D1BE5EDB57}"/>
              </a:ext>
            </a:extLst>
          </p:cNvPr>
          <p:cNvPicPr>
            <a:picLocks noChangeAspect="1"/>
          </p:cNvPicPr>
          <p:nvPr/>
        </p:nvPicPr>
        <p:blipFill rotWithShape="1">
          <a:blip r:embed="rId2">
            <a:extLst>
              <a:ext uri="{28A0092B-C50C-407E-A947-70E740481C1C}">
                <a14:useLocalDpi xmlns:a14="http://schemas.microsoft.com/office/drawing/2010/main" val="0"/>
              </a:ext>
            </a:extLst>
          </a:blip>
          <a:srcRect l="7717"/>
          <a:stretch/>
        </p:blipFill>
        <p:spPr>
          <a:xfrm>
            <a:off x="4901419" y="1763575"/>
            <a:ext cx="2613537" cy="3330846"/>
          </a:xfrm>
          <a:prstGeom prst="rect">
            <a:avLst/>
          </a:prstGeom>
        </p:spPr>
      </p:pic>
      <p:pic>
        <p:nvPicPr>
          <p:cNvPr id="7" name="Picture 6" descr="A picture containing window, person, indoor&#10;&#10;Description automatically generated">
            <a:extLst>
              <a:ext uri="{FF2B5EF4-FFF2-40B4-BE49-F238E27FC236}">
                <a16:creationId xmlns:a16="http://schemas.microsoft.com/office/drawing/2014/main" id="{5BEBA6D4-C20D-49AD-87F0-FA6171392297}"/>
              </a:ext>
            </a:extLst>
          </p:cNvPr>
          <p:cNvPicPr>
            <a:picLocks noChangeAspect="1"/>
          </p:cNvPicPr>
          <p:nvPr/>
        </p:nvPicPr>
        <p:blipFill rotWithShape="1">
          <a:blip r:embed="rId3">
            <a:extLst>
              <a:ext uri="{28A0092B-C50C-407E-A947-70E740481C1C}">
                <a14:useLocalDpi xmlns:a14="http://schemas.microsoft.com/office/drawing/2010/main" val="0"/>
              </a:ext>
            </a:extLst>
          </a:blip>
          <a:srcRect r="6888"/>
          <a:stretch/>
        </p:blipFill>
        <p:spPr>
          <a:xfrm>
            <a:off x="8628393" y="1763575"/>
            <a:ext cx="2637016" cy="3330847"/>
          </a:xfrm>
          <a:prstGeom prst="rect">
            <a:avLst/>
          </a:prstGeom>
        </p:spPr>
      </p:pic>
      <p:pic>
        <p:nvPicPr>
          <p:cNvPr id="9" name="Picture 8" descr="A person with her arms crossed&#10;&#10;Description automatically generated with medium confidence">
            <a:extLst>
              <a:ext uri="{FF2B5EF4-FFF2-40B4-BE49-F238E27FC236}">
                <a16:creationId xmlns:a16="http://schemas.microsoft.com/office/drawing/2014/main" id="{2F9BEA50-AF26-4403-BBAB-AACC44789D55}"/>
              </a:ext>
            </a:extLst>
          </p:cNvPr>
          <p:cNvPicPr>
            <a:picLocks noChangeAspect="1"/>
          </p:cNvPicPr>
          <p:nvPr/>
        </p:nvPicPr>
        <p:blipFill rotWithShape="1">
          <a:blip r:embed="rId4">
            <a:extLst>
              <a:ext uri="{28A0092B-C50C-407E-A947-70E740481C1C}">
                <a14:useLocalDpi xmlns:a14="http://schemas.microsoft.com/office/drawing/2010/main" val="0"/>
              </a:ext>
            </a:extLst>
          </a:blip>
          <a:srcRect l="19786" t="6866" r="49699" b="34825"/>
          <a:stretch/>
        </p:blipFill>
        <p:spPr>
          <a:xfrm>
            <a:off x="955660" y="1763575"/>
            <a:ext cx="2613466" cy="3330846"/>
          </a:xfrm>
          <a:prstGeom prst="rect">
            <a:avLst/>
          </a:prstGeom>
        </p:spPr>
      </p:pic>
      <p:sp>
        <p:nvSpPr>
          <p:cNvPr id="10" name="TextBox 9">
            <a:extLst>
              <a:ext uri="{FF2B5EF4-FFF2-40B4-BE49-F238E27FC236}">
                <a16:creationId xmlns:a16="http://schemas.microsoft.com/office/drawing/2014/main" id="{BD200692-B24B-46CC-B21F-A801602FA567}"/>
              </a:ext>
            </a:extLst>
          </p:cNvPr>
          <p:cNvSpPr txBox="1"/>
          <p:nvPr/>
        </p:nvSpPr>
        <p:spPr>
          <a:xfrm>
            <a:off x="575127" y="5302150"/>
            <a:ext cx="3374531" cy="1354217"/>
          </a:xfrm>
          <a:prstGeom prst="rect">
            <a:avLst/>
          </a:prstGeom>
          <a:noFill/>
        </p:spPr>
        <p:txBody>
          <a:bodyPr wrap="square" rtlCol="0">
            <a:spAutoFit/>
          </a:bodyPr>
          <a:lstStyle/>
          <a:p>
            <a:pPr algn="ctr"/>
            <a:r>
              <a:rPr lang="en-US" sz="2000" dirty="0">
                <a:latin typeface="HOK Sans Pro Bold" panose="020B0504030301020103" pitchFamily="34" charset="0"/>
                <a:ea typeface="HOK Sans Pro Bold" panose="020B0504030301020103" pitchFamily="34" charset="0"/>
                <a:cs typeface="HOK Sans Pro Bold" panose="020B0504030301020103" pitchFamily="34" charset="0"/>
              </a:rPr>
              <a:t>Anica Landreneau</a:t>
            </a:r>
          </a:p>
          <a:p>
            <a:pPr algn="ctr"/>
            <a:r>
              <a:rPr lang="en-US" sz="2000" dirty="0">
                <a:latin typeface="HOK Sans Pro Book" panose="02000000000000000000" pitchFamily="50" charset="0"/>
                <a:ea typeface="HOK Sans Pro Book" panose="02000000000000000000" pitchFamily="50" charset="0"/>
                <a:cs typeface="HOK Sans Pro Book" panose="02000000000000000000" pitchFamily="50" charset="0"/>
              </a:rPr>
              <a:t>Director of Sustainability</a:t>
            </a:r>
          </a:p>
          <a:p>
            <a:endParaRPr lang="en-US" sz="2400" dirty="0"/>
          </a:p>
          <a:p>
            <a:endParaRPr lang="en-US" dirty="0"/>
          </a:p>
        </p:txBody>
      </p:sp>
      <p:sp>
        <p:nvSpPr>
          <p:cNvPr id="8" name="TextBox 7">
            <a:extLst>
              <a:ext uri="{FF2B5EF4-FFF2-40B4-BE49-F238E27FC236}">
                <a16:creationId xmlns:a16="http://schemas.microsoft.com/office/drawing/2014/main" id="{05812161-D867-496B-B1D9-FF560E1F0EFE}"/>
              </a:ext>
            </a:extLst>
          </p:cNvPr>
          <p:cNvSpPr txBox="1"/>
          <p:nvPr/>
        </p:nvSpPr>
        <p:spPr>
          <a:xfrm>
            <a:off x="4520921" y="5302150"/>
            <a:ext cx="3374531" cy="1354217"/>
          </a:xfrm>
          <a:prstGeom prst="rect">
            <a:avLst/>
          </a:prstGeom>
          <a:noFill/>
        </p:spPr>
        <p:txBody>
          <a:bodyPr wrap="square" rtlCol="0">
            <a:spAutoFit/>
          </a:bodyPr>
          <a:lstStyle/>
          <a:p>
            <a:pPr algn="ctr"/>
            <a:r>
              <a:rPr lang="en-US" sz="2000" dirty="0">
                <a:latin typeface="HOK Sans Pro Bold" panose="020B0504030301020103" pitchFamily="34" charset="0"/>
                <a:ea typeface="HOK Sans Pro Bold" panose="020B0504030301020103" pitchFamily="34" charset="0"/>
                <a:cs typeface="HOK Sans Pro Bold" panose="020B0504030301020103" pitchFamily="34" charset="0"/>
              </a:rPr>
              <a:t>Donovan Olliff</a:t>
            </a:r>
          </a:p>
          <a:p>
            <a:pPr algn="ctr"/>
            <a:r>
              <a:rPr lang="en-US" sz="2000" dirty="0">
                <a:latin typeface="HOK Sans Pro Book" panose="02000000000000000000" pitchFamily="50" charset="0"/>
                <a:ea typeface="HOK Sans Pro Book" panose="02000000000000000000" pitchFamily="50" charset="0"/>
                <a:cs typeface="HOK Sans Pro Book" panose="02000000000000000000" pitchFamily="50" charset="0"/>
              </a:rPr>
              <a:t>General Council</a:t>
            </a:r>
          </a:p>
          <a:p>
            <a:endParaRPr lang="en-US" sz="2400" dirty="0"/>
          </a:p>
          <a:p>
            <a:endParaRPr lang="en-US" dirty="0"/>
          </a:p>
        </p:txBody>
      </p:sp>
      <p:sp>
        <p:nvSpPr>
          <p:cNvPr id="11" name="TextBox 10">
            <a:extLst>
              <a:ext uri="{FF2B5EF4-FFF2-40B4-BE49-F238E27FC236}">
                <a16:creationId xmlns:a16="http://schemas.microsoft.com/office/drawing/2014/main" id="{1F2168E4-8C7A-401E-B1E6-193419A70B86}"/>
              </a:ext>
            </a:extLst>
          </p:cNvPr>
          <p:cNvSpPr txBox="1"/>
          <p:nvPr/>
        </p:nvSpPr>
        <p:spPr>
          <a:xfrm>
            <a:off x="8242342" y="5302150"/>
            <a:ext cx="3374531" cy="1661993"/>
          </a:xfrm>
          <a:prstGeom prst="rect">
            <a:avLst/>
          </a:prstGeom>
          <a:noFill/>
        </p:spPr>
        <p:txBody>
          <a:bodyPr wrap="square" rtlCol="0">
            <a:spAutoFit/>
          </a:bodyPr>
          <a:lstStyle/>
          <a:p>
            <a:pPr algn="ctr"/>
            <a:r>
              <a:rPr lang="en-US" sz="2000" dirty="0">
                <a:latin typeface="HOK Sans Pro Bold" panose="020B0504030301020103" pitchFamily="34" charset="0"/>
                <a:ea typeface="HOK Sans Pro Bold" panose="020B0504030301020103" pitchFamily="34" charset="0"/>
                <a:cs typeface="HOK Sans Pro Bold" panose="020B0504030301020103" pitchFamily="34" charset="0"/>
              </a:rPr>
              <a:t>Allison Johnson</a:t>
            </a:r>
          </a:p>
          <a:p>
            <a:pPr algn="ctr"/>
            <a:r>
              <a:rPr lang="en-US" sz="2000" dirty="0">
                <a:latin typeface="HOK Sans Pro Book" panose="02000000000000000000" pitchFamily="50" charset="0"/>
                <a:ea typeface="HOK Sans Pro Book" panose="02000000000000000000" pitchFamily="50" charset="0"/>
                <a:cs typeface="HOK Sans Pro Book" panose="02000000000000000000" pitchFamily="50" charset="0"/>
              </a:rPr>
              <a:t>Sustainable Design Leader</a:t>
            </a:r>
          </a:p>
          <a:p>
            <a:endParaRPr lang="en-US" sz="2400" dirty="0"/>
          </a:p>
          <a:p>
            <a:endParaRPr lang="en-US" dirty="0"/>
          </a:p>
        </p:txBody>
      </p:sp>
    </p:spTree>
    <p:extLst>
      <p:ext uri="{BB962C8B-B14F-4D97-AF65-F5344CB8AC3E}">
        <p14:creationId xmlns:p14="http://schemas.microsoft.com/office/powerpoint/2010/main" val="267872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Select (at least) One Cycle:</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1" y="1825624"/>
            <a:ext cx="5424654" cy="4942923"/>
          </a:xfrm>
        </p:spPr>
        <p:txBody>
          <a:bodyPr>
            <a:normAutofit fontScale="85000" lnSpcReduction="20000"/>
          </a:bodyPr>
          <a:lstStyle/>
          <a:p>
            <a:r>
              <a:rPr lang="en-US" sz="3000" b="1" dirty="0"/>
              <a:t>Section 6.4 “Modeling Cycle 4 - HVAC System Selection Modeling”</a:t>
            </a:r>
          </a:p>
          <a:p>
            <a:r>
              <a:rPr lang="en-US" sz="3000" dirty="0"/>
              <a:t>This cycle can be used to compare lifecycle costs of various system options. </a:t>
            </a:r>
          </a:p>
          <a:p>
            <a:r>
              <a:rPr lang="en-US" sz="3000" dirty="0"/>
              <a:t>Engage building operations personnel to discuss experience with existing systems, occupant comfort, O&amp;M protocols, any concerns about new systems. </a:t>
            </a:r>
          </a:p>
          <a:p>
            <a:r>
              <a:rPr lang="en-US" sz="3000" dirty="0"/>
              <a:t>This cycle must be conducted </a:t>
            </a:r>
            <a:r>
              <a:rPr lang="en-US" sz="3000" i="1" dirty="0"/>
              <a:t>after</a:t>
            </a:r>
            <a:r>
              <a:rPr lang="en-US" sz="3000" dirty="0"/>
              <a:t> Cycle 3 – Load Reduction Modeling &amp; </a:t>
            </a:r>
            <a:r>
              <a:rPr lang="en-US" sz="3000" i="1" dirty="0"/>
              <a:t>before</a:t>
            </a:r>
            <a:r>
              <a:rPr lang="en-US" sz="3000" dirty="0"/>
              <a:t> the HVAC system is selected. This typically occurs in late</a:t>
            </a:r>
            <a:r>
              <a:rPr lang="en-US" sz="3000" b="1" dirty="0"/>
              <a:t> SD </a:t>
            </a:r>
            <a:r>
              <a:rPr lang="en-US" sz="3000" dirty="0"/>
              <a:t>or early </a:t>
            </a:r>
            <a:r>
              <a:rPr lang="en-US" sz="3000" b="1" dirty="0"/>
              <a:t>DD.  </a:t>
            </a:r>
            <a:endParaRPr lang="en-US" b="1" dirty="0"/>
          </a:p>
          <a:p>
            <a:pPr lvl="1"/>
            <a:endParaRPr lang="en-US" sz="3200" dirty="0"/>
          </a:p>
          <a:p>
            <a:pPr lvl="0"/>
            <a:endParaRPr lang="en-US" dirty="0"/>
          </a:p>
        </p:txBody>
      </p:sp>
      <p:pic>
        <p:nvPicPr>
          <p:cNvPr id="11266" name="Picture 2" descr="Xylem Study Analyzes Life-Cycle Cost of HVAC Systems | 2020-01-08 | phcppros">
            <a:extLst>
              <a:ext uri="{FF2B5EF4-FFF2-40B4-BE49-F238E27FC236}">
                <a16:creationId xmlns:a16="http://schemas.microsoft.com/office/drawing/2014/main" id="{9F685ACA-73BE-46A8-A3CD-9CFFE33D11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25" t="17752" r="3307" b="20176"/>
          <a:stretch/>
        </p:blipFill>
        <p:spPr bwMode="auto">
          <a:xfrm>
            <a:off x="6262855" y="2274419"/>
            <a:ext cx="5768911" cy="2972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373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01BD-D5E4-4B28-953D-A24B8B8E2FC7}"/>
              </a:ext>
            </a:extLst>
          </p:cNvPr>
          <p:cNvSpPr>
            <a:spLocks noGrp="1"/>
          </p:cNvSpPr>
          <p:nvPr>
            <p:ph type="title"/>
          </p:nvPr>
        </p:nvSpPr>
        <p:spPr>
          <a:xfrm>
            <a:off x="838200" y="-2630"/>
            <a:ext cx="10515600" cy="1325563"/>
          </a:xfrm>
        </p:spPr>
        <p:txBody>
          <a:bodyPr/>
          <a:lstStyle/>
          <a:p>
            <a:pPr algn="ctr"/>
            <a:r>
              <a:rPr lang="en-US" dirty="0"/>
              <a:t>ASHRAE 209: Visualized</a:t>
            </a:r>
          </a:p>
        </p:txBody>
      </p:sp>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27703"/>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
        <p:nvSpPr>
          <p:cNvPr id="81" name="Rectangle 80">
            <a:extLst>
              <a:ext uri="{FF2B5EF4-FFF2-40B4-BE49-F238E27FC236}">
                <a16:creationId xmlns:a16="http://schemas.microsoft.com/office/drawing/2014/main" id="{3B830BD6-5DAA-4EA0-8009-490656E95670}"/>
              </a:ext>
            </a:extLst>
          </p:cNvPr>
          <p:cNvSpPr/>
          <p:nvPr/>
        </p:nvSpPr>
        <p:spPr>
          <a:xfrm>
            <a:off x="2442389" y="3342585"/>
            <a:ext cx="1708457" cy="41410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6F8F5C7-E2BE-42D3-8B31-A74F3309095D}"/>
              </a:ext>
            </a:extLst>
          </p:cNvPr>
          <p:cNvSpPr/>
          <p:nvPr/>
        </p:nvSpPr>
        <p:spPr>
          <a:xfrm>
            <a:off x="2447673" y="4312813"/>
            <a:ext cx="1693845" cy="209792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98BEB413-DDFB-42A0-9D93-30D77A14BE2E}"/>
              </a:ext>
            </a:extLst>
          </p:cNvPr>
          <p:cNvSpPr/>
          <p:nvPr/>
        </p:nvSpPr>
        <p:spPr>
          <a:xfrm>
            <a:off x="4146029" y="2674148"/>
            <a:ext cx="1722143" cy="41410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8614F721-634E-4908-ADD9-F8740C8AAFCE}"/>
              </a:ext>
            </a:extLst>
          </p:cNvPr>
          <p:cNvSpPr/>
          <p:nvPr/>
        </p:nvSpPr>
        <p:spPr>
          <a:xfrm>
            <a:off x="4154335" y="3815883"/>
            <a:ext cx="1707342" cy="259485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F991461D-110B-4D14-A2C3-7BDF98069E4B}"/>
              </a:ext>
            </a:extLst>
          </p:cNvPr>
          <p:cNvCxnSpPr>
            <a:cxnSpLocks/>
            <a:stCxn id="86" idx="2"/>
          </p:cNvCxnSpPr>
          <p:nvPr/>
        </p:nvCxnSpPr>
        <p:spPr>
          <a:xfrm>
            <a:off x="2007066" y="1621589"/>
            <a:ext cx="1133699" cy="16483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DFF7EFD5-FAE1-4087-8667-B8031BD961B4}"/>
              </a:ext>
            </a:extLst>
          </p:cNvPr>
          <p:cNvSpPr txBox="1"/>
          <p:nvPr/>
        </p:nvSpPr>
        <p:spPr>
          <a:xfrm>
            <a:off x="280330" y="698259"/>
            <a:ext cx="3453472" cy="923330"/>
          </a:xfrm>
          <a:prstGeom prst="rect">
            <a:avLst/>
          </a:prstGeom>
          <a:noFill/>
        </p:spPr>
        <p:txBody>
          <a:bodyPr wrap="square" rtlCol="0">
            <a:spAutoFit/>
          </a:bodyPr>
          <a:lstStyle/>
          <a:p>
            <a:r>
              <a:rPr lang="en-US" dirty="0">
                <a:solidFill>
                  <a:srgbClr val="FF0000"/>
                </a:solidFill>
              </a:rPr>
              <a:t>May overlap SD &amp; DD; define timing and number of iterations in contract scope language</a:t>
            </a:r>
          </a:p>
        </p:txBody>
      </p:sp>
      <p:cxnSp>
        <p:nvCxnSpPr>
          <p:cNvPr id="87" name="Straight Arrow Connector 86">
            <a:extLst>
              <a:ext uri="{FF2B5EF4-FFF2-40B4-BE49-F238E27FC236}">
                <a16:creationId xmlns:a16="http://schemas.microsoft.com/office/drawing/2014/main" id="{EDC38013-9290-4828-A920-311641C7B8A5}"/>
              </a:ext>
            </a:extLst>
          </p:cNvPr>
          <p:cNvCxnSpPr>
            <a:cxnSpLocks/>
            <a:stCxn id="86" idx="2"/>
          </p:cNvCxnSpPr>
          <p:nvPr/>
        </p:nvCxnSpPr>
        <p:spPr>
          <a:xfrm>
            <a:off x="2007066" y="1621589"/>
            <a:ext cx="2296583" cy="10331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2294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Select (at least) One Cycle:</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1" y="1825625"/>
            <a:ext cx="5950226" cy="4667250"/>
          </a:xfrm>
        </p:spPr>
        <p:txBody>
          <a:bodyPr>
            <a:normAutofit fontScale="92500" lnSpcReduction="10000"/>
          </a:bodyPr>
          <a:lstStyle/>
          <a:p>
            <a:r>
              <a:rPr lang="en-US" b="1" dirty="0"/>
              <a:t>Section 6.5 “Modeling Cycle 5 - Design Refinement”</a:t>
            </a:r>
            <a:endParaRPr lang="en-US" sz="3600" dirty="0"/>
          </a:p>
          <a:p>
            <a:r>
              <a:rPr lang="en-US" dirty="0"/>
              <a:t>This cycle is </a:t>
            </a:r>
            <a:r>
              <a:rPr lang="en-US" i="1" dirty="0"/>
              <a:t>strongly recommended</a:t>
            </a:r>
            <a:r>
              <a:rPr lang="en-US" dirty="0"/>
              <a:t> as a Basic Service.</a:t>
            </a:r>
          </a:p>
          <a:p>
            <a:r>
              <a:rPr lang="en-US" dirty="0"/>
              <a:t>As building design becomes more detailed, program and space layout confirmed, lighting, occupants, plugloads, HVAC systems, etc. model can become more accurate.</a:t>
            </a:r>
          </a:p>
          <a:p>
            <a:r>
              <a:rPr lang="en-US" dirty="0"/>
              <a:t>Coordinate with Cx and BECx activities.</a:t>
            </a:r>
          </a:p>
          <a:p>
            <a:r>
              <a:rPr lang="en-US" dirty="0"/>
              <a:t>Consider iterations at </a:t>
            </a:r>
            <a:r>
              <a:rPr lang="en-US" b="1" dirty="0"/>
              <a:t>50% </a:t>
            </a:r>
            <a:r>
              <a:rPr lang="en-US" dirty="0"/>
              <a:t>&amp; </a:t>
            </a:r>
            <a:r>
              <a:rPr lang="en-US" b="1" dirty="0"/>
              <a:t>100% SD, 50% </a:t>
            </a:r>
            <a:r>
              <a:rPr lang="en-US" dirty="0"/>
              <a:t>&amp;</a:t>
            </a:r>
            <a:r>
              <a:rPr lang="en-US" b="1" dirty="0"/>
              <a:t> 100% DD.</a:t>
            </a:r>
          </a:p>
          <a:p>
            <a:pPr lvl="0"/>
            <a:endParaRPr lang="en-US" dirty="0"/>
          </a:p>
        </p:txBody>
      </p:sp>
      <p:pic>
        <p:nvPicPr>
          <p:cNvPr id="13" name="Picture 12">
            <a:extLst>
              <a:ext uri="{FF2B5EF4-FFF2-40B4-BE49-F238E27FC236}">
                <a16:creationId xmlns:a16="http://schemas.microsoft.com/office/drawing/2014/main" id="{B7C4224A-1235-4CB6-9653-1A7386AFC45F}"/>
              </a:ext>
            </a:extLst>
          </p:cNvPr>
          <p:cNvPicPr>
            <a:picLocks noChangeAspect="1"/>
          </p:cNvPicPr>
          <p:nvPr/>
        </p:nvPicPr>
        <p:blipFill rotWithShape="1">
          <a:blip r:embed="rId3"/>
          <a:srcRect l="47039" t="14485" b="11860"/>
          <a:stretch/>
        </p:blipFill>
        <p:spPr>
          <a:xfrm>
            <a:off x="6788427" y="1513371"/>
            <a:ext cx="4721713" cy="5068956"/>
          </a:xfrm>
          <a:prstGeom prst="rect">
            <a:avLst/>
          </a:prstGeom>
        </p:spPr>
      </p:pic>
      <p:sp>
        <p:nvSpPr>
          <p:cNvPr id="4" name="Rectangle 3">
            <a:extLst>
              <a:ext uri="{FF2B5EF4-FFF2-40B4-BE49-F238E27FC236}">
                <a16:creationId xmlns:a16="http://schemas.microsoft.com/office/drawing/2014/main" id="{5A8D9E83-A36E-492B-A770-51ABB99CA433}"/>
              </a:ext>
            </a:extLst>
          </p:cNvPr>
          <p:cNvSpPr/>
          <p:nvPr/>
        </p:nvSpPr>
        <p:spPr>
          <a:xfrm>
            <a:off x="9635059" y="6246654"/>
            <a:ext cx="1718740" cy="246221"/>
          </a:xfrm>
          <a:prstGeom prst="rect">
            <a:avLst/>
          </a:prstGeom>
        </p:spPr>
        <p:txBody>
          <a:bodyPr wrap="none">
            <a:spAutoFit/>
          </a:bodyPr>
          <a:lstStyle/>
          <a:p>
            <a:r>
              <a:rPr lang="en-US" sz="1000" dirty="0">
                <a:solidFill>
                  <a:schemeClr val="tx1">
                    <a:lumMod val="65000"/>
                    <a:lumOff val="35000"/>
                  </a:schemeClr>
                </a:solidFill>
              </a:rPr>
              <a:t>DC Consolidated Forensic Lab</a:t>
            </a:r>
            <a:endParaRPr lang="en-US" sz="1000" dirty="0"/>
          </a:p>
        </p:txBody>
      </p:sp>
    </p:spTree>
    <p:extLst>
      <p:ext uri="{BB962C8B-B14F-4D97-AF65-F5344CB8AC3E}">
        <p14:creationId xmlns:p14="http://schemas.microsoft.com/office/powerpoint/2010/main" val="3024253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6890-EDEA-4B02-AF7B-D57CE8B3C0E2}"/>
              </a:ext>
            </a:extLst>
          </p:cNvPr>
          <p:cNvSpPr>
            <a:spLocks noGrp="1"/>
          </p:cNvSpPr>
          <p:nvPr>
            <p:ph type="title"/>
          </p:nvPr>
        </p:nvSpPr>
        <p:spPr/>
        <p:txBody>
          <a:bodyPr/>
          <a:lstStyle/>
          <a:p>
            <a:r>
              <a:rPr lang="en-US" dirty="0"/>
              <a:t>ASHRAE 209: Select (at least) One Cycle:</a:t>
            </a:r>
          </a:p>
        </p:txBody>
      </p:sp>
      <p:grpSp>
        <p:nvGrpSpPr>
          <p:cNvPr id="4" name="Group 3">
            <a:extLst>
              <a:ext uri="{FF2B5EF4-FFF2-40B4-BE49-F238E27FC236}">
                <a16:creationId xmlns:a16="http://schemas.microsoft.com/office/drawing/2014/main" id="{BC4E2EC5-8CDF-4093-A89A-3E279C773E02}"/>
              </a:ext>
            </a:extLst>
          </p:cNvPr>
          <p:cNvGrpSpPr/>
          <p:nvPr/>
        </p:nvGrpSpPr>
        <p:grpSpPr>
          <a:xfrm>
            <a:off x="818386" y="2451144"/>
            <a:ext cx="5586272" cy="3411786"/>
            <a:chOff x="129085" y="1118558"/>
            <a:chExt cx="9300455" cy="5680203"/>
          </a:xfrm>
        </p:grpSpPr>
        <p:pic>
          <p:nvPicPr>
            <p:cNvPr id="5" name="Picture 4" descr="Plan_diagram.tif">
              <a:extLst>
                <a:ext uri="{FF2B5EF4-FFF2-40B4-BE49-F238E27FC236}">
                  <a16:creationId xmlns:a16="http://schemas.microsoft.com/office/drawing/2014/main" id="{DC87F066-AD7A-4EEF-AF47-C607E5882B16}"/>
                </a:ext>
              </a:extLst>
            </p:cNvPr>
            <p:cNvPicPr>
              <a:picLocks noChangeAspect="1"/>
            </p:cNvPicPr>
            <p:nvPr/>
          </p:nvPicPr>
          <p:blipFill>
            <a:blip r:embed="rId2" cstate="print"/>
            <a:stretch>
              <a:fillRect/>
            </a:stretch>
          </p:blipFill>
          <p:spPr>
            <a:xfrm>
              <a:off x="611849" y="1118558"/>
              <a:ext cx="7451857" cy="4953000"/>
            </a:xfrm>
            <a:prstGeom prst="rect">
              <a:avLst/>
            </a:prstGeom>
          </p:spPr>
        </p:pic>
        <p:sp>
          <p:nvSpPr>
            <p:cNvPr id="6" name="TextBox 5">
              <a:extLst>
                <a:ext uri="{FF2B5EF4-FFF2-40B4-BE49-F238E27FC236}">
                  <a16:creationId xmlns:a16="http://schemas.microsoft.com/office/drawing/2014/main" id="{401C9D58-4341-4F35-AE86-FC7D178CE503}"/>
                </a:ext>
              </a:extLst>
            </p:cNvPr>
            <p:cNvSpPr txBox="1"/>
            <p:nvPr/>
          </p:nvSpPr>
          <p:spPr>
            <a:xfrm>
              <a:off x="4876801" y="6183869"/>
              <a:ext cx="4552739" cy="614892"/>
            </a:xfrm>
            <a:prstGeom prst="rect">
              <a:avLst/>
            </a:prstGeom>
            <a:noFill/>
          </p:spPr>
          <p:txBody>
            <a:bodyPr wrap="square" rtlCol="0">
              <a:spAutoFit/>
            </a:bodyPr>
            <a:lstStyle/>
            <a:p>
              <a:r>
                <a:rPr lang="en-US" dirty="0">
                  <a:solidFill>
                    <a:schemeClr val="tx1">
                      <a:lumMod val="65000"/>
                      <a:lumOff val="35000"/>
                    </a:schemeClr>
                  </a:solidFill>
                  <a:latin typeface="Calibri" panose="020F0502020204030204" pitchFamily="34" charset="0"/>
                </a:rPr>
                <a:t>Entry/Circulation</a:t>
              </a:r>
            </a:p>
          </p:txBody>
        </p:sp>
        <p:sp>
          <p:nvSpPr>
            <p:cNvPr id="7" name="TextBox 6">
              <a:extLst>
                <a:ext uri="{FF2B5EF4-FFF2-40B4-BE49-F238E27FC236}">
                  <a16:creationId xmlns:a16="http://schemas.microsoft.com/office/drawing/2014/main" id="{96FF842D-1797-406C-87F9-7CDDDFE236CC}"/>
                </a:ext>
              </a:extLst>
            </p:cNvPr>
            <p:cNvSpPr txBox="1"/>
            <p:nvPr/>
          </p:nvSpPr>
          <p:spPr>
            <a:xfrm>
              <a:off x="129085" y="3976289"/>
              <a:ext cx="2120061" cy="1076061"/>
            </a:xfrm>
            <a:prstGeom prst="rect">
              <a:avLst/>
            </a:prstGeom>
            <a:noFill/>
          </p:spPr>
          <p:txBody>
            <a:bodyPr wrap="square" rtlCol="0">
              <a:spAutoFit/>
            </a:bodyPr>
            <a:lstStyle/>
            <a:p>
              <a:r>
                <a:rPr lang="en-US" dirty="0">
                  <a:solidFill>
                    <a:schemeClr val="tx1">
                      <a:lumMod val="65000"/>
                      <a:lumOff val="35000"/>
                    </a:schemeClr>
                  </a:solidFill>
                  <a:latin typeface="Calibri" panose="020F0502020204030204" pitchFamily="34" charset="0"/>
                </a:rPr>
                <a:t>Offices</a:t>
              </a:r>
            </a:p>
            <a:p>
              <a:r>
                <a:rPr lang="en-US" dirty="0">
                  <a:solidFill>
                    <a:schemeClr val="tx1">
                      <a:lumMod val="65000"/>
                      <a:lumOff val="35000"/>
                    </a:schemeClr>
                  </a:solidFill>
                  <a:latin typeface="Calibri" panose="020F0502020204030204" pitchFamily="34" charset="0"/>
                </a:rPr>
                <a:t>(South)</a:t>
              </a:r>
            </a:p>
          </p:txBody>
        </p:sp>
        <p:sp>
          <p:nvSpPr>
            <p:cNvPr id="8" name="TextBox 7">
              <a:extLst>
                <a:ext uri="{FF2B5EF4-FFF2-40B4-BE49-F238E27FC236}">
                  <a16:creationId xmlns:a16="http://schemas.microsoft.com/office/drawing/2014/main" id="{35656405-1763-4AAD-AB5F-679E88568745}"/>
                </a:ext>
              </a:extLst>
            </p:cNvPr>
            <p:cNvSpPr txBox="1"/>
            <p:nvPr/>
          </p:nvSpPr>
          <p:spPr>
            <a:xfrm>
              <a:off x="6019800" y="1715703"/>
              <a:ext cx="2076894" cy="1076061"/>
            </a:xfrm>
            <a:prstGeom prst="rect">
              <a:avLst/>
            </a:prstGeom>
            <a:noFill/>
          </p:spPr>
          <p:txBody>
            <a:bodyPr wrap="square" rtlCol="0">
              <a:spAutoFit/>
            </a:bodyPr>
            <a:lstStyle/>
            <a:p>
              <a:r>
                <a:rPr lang="en-US" dirty="0">
                  <a:solidFill>
                    <a:schemeClr val="tx1">
                      <a:lumMod val="65000"/>
                      <a:lumOff val="35000"/>
                    </a:schemeClr>
                  </a:solidFill>
                  <a:latin typeface="Calibri" panose="020F0502020204030204" pitchFamily="34" charset="0"/>
                </a:rPr>
                <a:t>Labs (North)</a:t>
              </a:r>
            </a:p>
          </p:txBody>
        </p:sp>
        <p:cxnSp>
          <p:nvCxnSpPr>
            <p:cNvPr id="9" name="Straight Arrow Connector 8">
              <a:extLst>
                <a:ext uri="{FF2B5EF4-FFF2-40B4-BE49-F238E27FC236}">
                  <a16:creationId xmlns:a16="http://schemas.microsoft.com/office/drawing/2014/main" id="{2D29164A-5E61-42AD-AB48-A2400E03E299}"/>
                </a:ext>
              </a:extLst>
            </p:cNvPr>
            <p:cNvCxnSpPr/>
            <p:nvPr/>
          </p:nvCxnSpPr>
          <p:spPr bwMode="auto">
            <a:xfrm flipH="1">
              <a:off x="5266704" y="2253734"/>
              <a:ext cx="676896"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93AAA1B4-5E27-4325-B7E4-6B1FD33E4934}"/>
                </a:ext>
              </a:extLst>
            </p:cNvPr>
            <p:cNvCxnSpPr/>
            <p:nvPr/>
          </p:nvCxnSpPr>
          <p:spPr bwMode="auto">
            <a:xfrm>
              <a:off x="2133600" y="4299454"/>
              <a:ext cx="533400" cy="0"/>
            </a:xfrm>
            <a:prstGeom prst="straightConnector1">
              <a:avLst/>
            </a:prstGeom>
            <a:solidFill>
              <a:schemeClr val="accent1"/>
            </a:solidFill>
            <a:ln w="28575" cap="flat" cmpd="sng" algn="ctr">
              <a:solidFill>
                <a:srgbClr val="C00000"/>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7B1A5C3C-DD01-49FB-8DBA-A6A05D3409EC}"/>
                </a:ext>
              </a:extLst>
            </p:cNvPr>
            <p:cNvCxnSpPr/>
            <p:nvPr/>
          </p:nvCxnSpPr>
          <p:spPr bwMode="auto">
            <a:xfrm flipV="1">
              <a:off x="5562600" y="5715000"/>
              <a:ext cx="0" cy="468868"/>
            </a:xfrm>
            <a:prstGeom prst="straightConnector1">
              <a:avLst/>
            </a:prstGeom>
            <a:solidFill>
              <a:schemeClr val="accent1"/>
            </a:solidFill>
            <a:ln w="28575" cap="flat" cmpd="sng" algn="ctr">
              <a:solidFill>
                <a:srgbClr val="CC0000"/>
              </a:solidFill>
              <a:prstDash val="solid"/>
              <a:round/>
              <a:headEnd type="none" w="med" len="med"/>
              <a:tailEnd type="triangle"/>
            </a:ln>
            <a:effectLst/>
          </p:spPr>
        </p:cxnSp>
      </p:grpSp>
      <p:grpSp>
        <p:nvGrpSpPr>
          <p:cNvPr id="12" name="Group 11">
            <a:extLst>
              <a:ext uri="{FF2B5EF4-FFF2-40B4-BE49-F238E27FC236}">
                <a16:creationId xmlns:a16="http://schemas.microsoft.com/office/drawing/2014/main" id="{3A23A5A8-DE30-42A2-8C35-BEA08DC4B7C2}"/>
              </a:ext>
            </a:extLst>
          </p:cNvPr>
          <p:cNvGrpSpPr/>
          <p:nvPr/>
        </p:nvGrpSpPr>
        <p:grpSpPr>
          <a:xfrm>
            <a:off x="5864340" y="2441236"/>
            <a:ext cx="5362739" cy="3545067"/>
            <a:chOff x="2233614" y="1133476"/>
            <a:chExt cx="7732711" cy="5111749"/>
          </a:xfrm>
        </p:grpSpPr>
        <p:pic>
          <p:nvPicPr>
            <p:cNvPr id="13" name="Picture 5">
              <a:extLst>
                <a:ext uri="{FF2B5EF4-FFF2-40B4-BE49-F238E27FC236}">
                  <a16:creationId xmlns:a16="http://schemas.microsoft.com/office/drawing/2014/main" id="{F69CD5DC-E7CB-49B2-A84D-C49B6A4B2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171" t="38281" r="15485" b="21680"/>
            <a:stretch>
              <a:fillRect/>
            </a:stretch>
          </p:blipFill>
          <p:spPr bwMode="auto">
            <a:xfrm>
              <a:off x="2247900" y="1147763"/>
              <a:ext cx="4914900"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a:extLst>
                <a:ext uri="{FF2B5EF4-FFF2-40B4-BE49-F238E27FC236}">
                  <a16:creationId xmlns:a16="http://schemas.microsoft.com/office/drawing/2014/main" id="{E6CD369F-9EAF-4C23-BB8A-6A109FB872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047" t="38086" r="33047" b="21387"/>
            <a:stretch>
              <a:fillRect/>
            </a:stretch>
          </p:blipFill>
          <p:spPr bwMode="auto">
            <a:xfrm>
              <a:off x="7505701" y="1133476"/>
              <a:ext cx="2447925"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591F767B-50FB-489A-87A1-872955C2A8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7500" t="37695" r="14609" b="21387"/>
            <a:stretch>
              <a:fillRect/>
            </a:stretch>
          </p:blipFill>
          <p:spPr bwMode="auto">
            <a:xfrm>
              <a:off x="2233614" y="3827463"/>
              <a:ext cx="4924425" cy="237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a:extLst>
                <a:ext uri="{FF2B5EF4-FFF2-40B4-BE49-F238E27FC236}">
                  <a16:creationId xmlns:a16="http://schemas.microsoft.com/office/drawing/2014/main" id="{6A2D8B95-5919-496D-BDD6-42579AAFDD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3829" t="38086" r="33516" b="21289"/>
            <a:stretch>
              <a:fillRect/>
            </a:stretch>
          </p:blipFill>
          <p:spPr bwMode="auto">
            <a:xfrm>
              <a:off x="7515225" y="3806825"/>
              <a:ext cx="2451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Content Placeholder 2">
            <a:extLst>
              <a:ext uri="{FF2B5EF4-FFF2-40B4-BE49-F238E27FC236}">
                <a16:creationId xmlns:a16="http://schemas.microsoft.com/office/drawing/2014/main" id="{819E8D7D-CB9D-4F43-8BCF-664FB3322FB5}"/>
              </a:ext>
            </a:extLst>
          </p:cNvPr>
          <p:cNvSpPr>
            <a:spLocks noGrp="1"/>
          </p:cNvSpPr>
          <p:nvPr>
            <p:ph idx="1"/>
          </p:nvPr>
        </p:nvSpPr>
        <p:spPr>
          <a:xfrm>
            <a:off x="838200" y="1825625"/>
            <a:ext cx="10515599" cy="4667250"/>
          </a:xfrm>
        </p:spPr>
        <p:txBody>
          <a:bodyPr>
            <a:normAutofit/>
          </a:bodyPr>
          <a:lstStyle/>
          <a:p>
            <a:r>
              <a:rPr lang="en-US" b="1" dirty="0"/>
              <a:t>Section 6.5 “Modeling Cycle 5 - Design Refinement”</a:t>
            </a:r>
            <a:endParaRPr lang="en-US" sz="3600" dirty="0"/>
          </a:p>
          <a:p>
            <a:pPr lvl="0"/>
            <a:endParaRPr lang="en-US" dirty="0"/>
          </a:p>
        </p:txBody>
      </p:sp>
      <p:sp>
        <p:nvSpPr>
          <p:cNvPr id="20" name="Rectangle 19">
            <a:extLst>
              <a:ext uri="{FF2B5EF4-FFF2-40B4-BE49-F238E27FC236}">
                <a16:creationId xmlns:a16="http://schemas.microsoft.com/office/drawing/2014/main" id="{5DC76B01-B11F-49E4-88CF-F8E83EC84B1B}"/>
              </a:ext>
            </a:extLst>
          </p:cNvPr>
          <p:cNvSpPr/>
          <p:nvPr/>
        </p:nvSpPr>
        <p:spPr>
          <a:xfrm>
            <a:off x="1108356" y="6036892"/>
            <a:ext cx="10055254" cy="246221"/>
          </a:xfrm>
          <a:prstGeom prst="rect">
            <a:avLst/>
          </a:prstGeom>
        </p:spPr>
        <p:txBody>
          <a:bodyPr wrap="square">
            <a:spAutoFit/>
          </a:bodyPr>
          <a:lstStyle/>
          <a:p>
            <a:r>
              <a:rPr lang="en-US" sz="1000" dirty="0">
                <a:solidFill>
                  <a:schemeClr val="tx1">
                    <a:lumMod val="65000"/>
                    <a:lumOff val="35000"/>
                  </a:schemeClr>
                </a:solidFill>
              </a:rPr>
              <a:t>DC Consolidated Forensic Lab: organization of program, occupants, enclosure design, mechanical design confirmed and more detailed. </a:t>
            </a:r>
            <a:endParaRPr lang="en-US" sz="1000" dirty="0"/>
          </a:p>
        </p:txBody>
      </p:sp>
    </p:spTree>
    <p:extLst>
      <p:ext uri="{BB962C8B-B14F-4D97-AF65-F5344CB8AC3E}">
        <p14:creationId xmlns:p14="http://schemas.microsoft.com/office/powerpoint/2010/main" val="144569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66890-EDEA-4B02-AF7B-D57CE8B3C0E2}"/>
              </a:ext>
            </a:extLst>
          </p:cNvPr>
          <p:cNvSpPr>
            <a:spLocks noGrp="1"/>
          </p:cNvSpPr>
          <p:nvPr>
            <p:ph type="title"/>
          </p:nvPr>
        </p:nvSpPr>
        <p:spPr/>
        <p:txBody>
          <a:bodyPr/>
          <a:lstStyle/>
          <a:p>
            <a:r>
              <a:rPr lang="en-US" dirty="0"/>
              <a:t>ASHRAE 209: Select (at least) One Cycle:</a:t>
            </a:r>
          </a:p>
        </p:txBody>
      </p:sp>
      <p:sp>
        <p:nvSpPr>
          <p:cNvPr id="19" name="Content Placeholder 2">
            <a:extLst>
              <a:ext uri="{FF2B5EF4-FFF2-40B4-BE49-F238E27FC236}">
                <a16:creationId xmlns:a16="http://schemas.microsoft.com/office/drawing/2014/main" id="{819E8D7D-CB9D-4F43-8BCF-664FB3322FB5}"/>
              </a:ext>
            </a:extLst>
          </p:cNvPr>
          <p:cNvSpPr>
            <a:spLocks noGrp="1"/>
          </p:cNvSpPr>
          <p:nvPr>
            <p:ph idx="1"/>
          </p:nvPr>
        </p:nvSpPr>
        <p:spPr>
          <a:xfrm>
            <a:off x="838200" y="1825625"/>
            <a:ext cx="10515599" cy="4667250"/>
          </a:xfrm>
        </p:spPr>
        <p:txBody>
          <a:bodyPr>
            <a:normAutofit/>
          </a:bodyPr>
          <a:lstStyle/>
          <a:p>
            <a:r>
              <a:rPr lang="en-US" b="1" dirty="0"/>
              <a:t>Section 6.5 “Modeling Cycle 5 - Design Refinement”</a:t>
            </a:r>
            <a:endParaRPr lang="en-US" sz="3600" dirty="0"/>
          </a:p>
          <a:p>
            <a:pPr lvl="0"/>
            <a:endParaRPr lang="en-US" dirty="0"/>
          </a:p>
        </p:txBody>
      </p:sp>
      <p:pic>
        <p:nvPicPr>
          <p:cNvPr id="17" name="Picture 2" descr="http://cipco.apogee.net/ces/library/graphic/energy.jpg">
            <a:hlinkClick r:id="rId2"/>
            <a:extLst>
              <a:ext uri="{FF2B5EF4-FFF2-40B4-BE49-F238E27FC236}">
                <a16:creationId xmlns:a16="http://schemas.microsoft.com/office/drawing/2014/main" id="{BFB7161B-7C61-4E50-BE04-4FA73242F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668" y="2832858"/>
            <a:ext cx="43434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www.dac-hvac.com/wp-content/uploads/Traditional-Pumped-Glycol-Energy-Recovery-System.jpg">
            <a:hlinkClick r:id="rId4"/>
            <a:extLst>
              <a:ext uri="{FF2B5EF4-FFF2-40B4-BE49-F238E27FC236}">
                <a16:creationId xmlns:a16="http://schemas.microsoft.com/office/drawing/2014/main" id="{D0139362-E879-4F17-B73A-39B660F62C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2535" y="2370896"/>
            <a:ext cx="269557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7">
            <a:extLst>
              <a:ext uri="{FF2B5EF4-FFF2-40B4-BE49-F238E27FC236}">
                <a16:creationId xmlns:a16="http://schemas.microsoft.com/office/drawing/2014/main" id="{E30AFA7B-81C9-453F-B857-ABC636670E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882348"/>
            <a:ext cx="3048001" cy="2143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2" name="Rectangle 21">
            <a:extLst>
              <a:ext uri="{FF2B5EF4-FFF2-40B4-BE49-F238E27FC236}">
                <a16:creationId xmlns:a16="http://schemas.microsoft.com/office/drawing/2014/main" id="{D099FB8E-EED7-4242-8969-E814E7C3D2D8}"/>
              </a:ext>
            </a:extLst>
          </p:cNvPr>
          <p:cNvSpPr/>
          <p:nvPr/>
        </p:nvSpPr>
        <p:spPr>
          <a:xfrm>
            <a:off x="1068373" y="5660397"/>
            <a:ext cx="10055254" cy="246221"/>
          </a:xfrm>
          <a:prstGeom prst="rect">
            <a:avLst/>
          </a:prstGeom>
        </p:spPr>
        <p:txBody>
          <a:bodyPr wrap="square">
            <a:spAutoFit/>
          </a:bodyPr>
          <a:lstStyle/>
          <a:p>
            <a:r>
              <a:rPr lang="en-US" sz="1000" dirty="0">
                <a:solidFill>
                  <a:schemeClr val="tx1">
                    <a:lumMod val="65000"/>
                    <a:lumOff val="35000"/>
                  </a:schemeClr>
                </a:solidFill>
              </a:rPr>
              <a:t>DC Consolidated Forensic Lab: organization of program, occupants, enclosure design, mechanical design confirmed and more detailed. </a:t>
            </a:r>
            <a:endParaRPr lang="en-US" sz="1000" dirty="0"/>
          </a:p>
        </p:txBody>
      </p:sp>
    </p:spTree>
    <p:extLst>
      <p:ext uri="{BB962C8B-B14F-4D97-AF65-F5344CB8AC3E}">
        <p14:creationId xmlns:p14="http://schemas.microsoft.com/office/powerpoint/2010/main" val="3104086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01BD-D5E4-4B28-953D-A24B8B8E2FC7}"/>
              </a:ext>
            </a:extLst>
          </p:cNvPr>
          <p:cNvSpPr>
            <a:spLocks noGrp="1"/>
          </p:cNvSpPr>
          <p:nvPr>
            <p:ph type="title"/>
          </p:nvPr>
        </p:nvSpPr>
        <p:spPr>
          <a:xfrm>
            <a:off x="838200" y="-2630"/>
            <a:ext cx="10515600" cy="1325563"/>
          </a:xfrm>
        </p:spPr>
        <p:txBody>
          <a:bodyPr/>
          <a:lstStyle/>
          <a:p>
            <a:pPr algn="ctr"/>
            <a:r>
              <a:rPr lang="en-US" dirty="0"/>
              <a:t>ASHRAE 209: Visualized</a:t>
            </a:r>
          </a:p>
        </p:txBody>
      </p:sp>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27703"/>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
        <p:nvSpPr>
          <p:cNvPr id="81" name="Rectangle 80">
            <a:extLst>
              <a:ext uri="{FF2B5EF4-FFF2-40B4-BE49-F238E27FC236}">
                <a16:creationId xmlns:a16="http://schemas.microsoft.com/office/drawing/2014/main" id="{3B830BD6-5DAA-4EA0-8009-490656E95670}"/>
              </a:ext>
            </a:extLst>
          </p:cNvPr>
          <p:cNvSpPr/>
          <p:nvPr/>
        </p:nvSpPr>
        <p:spPr>
          <a:xfrm>
            <a:off x="4132121" y="3043134"/>
            <a:ext cx="1776006" cy="296414"/>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6F8F5C7-E2BE-42D3-8B31-A74F3309095D}"/>
              </a:ext>
            </a:extLst>
          </p:cNvPr>
          <p:cNvSpPr/>
          <p:nvPr/>
        </p:nvSpPr>
        <p:spPr>
          <a:xfrm>
            <a:off x="4134006" y="3790990"/>
            <a:ext cx="1727671" cy="2794299"/>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E6972AE-B0C0-4400-9F99-5863B3D7460A}"/>
              </a:ext>
            </a:extLst>
          </p:cNvPr>
          <p:cNvSpPr/>
          <p:nvPr/>
        </p:nvSpPr>
        <p:spPr>
          <a:xfrm>
            <a:off x="5845273" y="2650760"/>
            <a:ext cx="2057429" cy="390707"/>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D5636AA-6A6A-4802-A849-5258500802E4}"/>
              </a:ext>
            </a:extLst>
          </p:cNvPr>
          <p:cNvSpPr/>
          <p:nvPr/>
        </p:nvSpPr>
        <p:spPr>
          <a:xfrm>
            <a:off x="5847159" y="3785363"/>
            <a:ext cx="2046722" cy="2799926"/>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278C585E-8E44-480E-BBB6-876419916947}"/>
              </a:ext>
            </a:extLst>
          </p:cNvPr>
          <p:cNvCxnSpPr>
            <a:cxnSpLocks/>
          </p:cNvCxnSpPr>
          <p:nvPr/>
        </p:nvCxnSpPr>
        <p:spPr>
          <a:xfrm>
            <a:off x="3210339" y="1322933"/>
            <a:ext cx="1977887" cy="17185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A6D189D3-1BAF-423A-A053-5B9DC9635979}"/>
              </a:ext>
            </a:extLst>
          </p:cNvPr>
          <p:cNvSpPr txBox="1"/>
          <p:nvPr/>
        </p:nvSpPr>
        <p:spPr>
          <a:xfrm>
            <a:off x="280330" y="698259"/>
            <a:ext cx="3453472" cy="923330"/>
          </a:xfrm>
          <a:prstGeom prst="rect">
            <a:avLst/>
          </a:prstGeom>
          <a:noFill/>
        </p:spPr>
        <p:txBody>
          <a:bodyPr wrap="square" rtlCol="0">
            <a:spAutoFit/>
          </a:bodyPr>
          <a:lstStyle/>
          <a:p>
            <a:r>
              <a:rPr lang="en-US" dirty="0">
                <a:solidFill>
                  <a:srgbClr val="FF0000"/>
                </a:solidFill>
              </a:rPr>
              <a:t>May overlap DD &amp; CDs; define timing and number of iterations in contract scope language</a:t>
            </a:r>
          </a:p>
        </p:txBody>
      </p:sp>
      <p:cxnSp>
        <p:nvCxnSpPr>
          <p:cNvPr id="87" name="Straight Arrow Connector 86">
            <a:extLst>
              <a:ext uri="{FF2B5EF4-FFF2-40B4-BE49-F238E27FC236}">
                <a16:creationId xmlns:a16="http://schemas.microsoft.com/office/drawing/2014/main" id="{8E4230D3-E288-4D8C-A297-3455D4187E7A}"/>
              </a:ext>
            </a:extLst>
          </p:cNvPr>
          <p:cNvCxnSpPr>
            <a:cxnSpLocks/>
            <a:endCxn id="83" idx="0"/>
          </p:cNvCxnSpPr>
          <p:nvPr/>
        </p:nvCxnSpPr>
        <p:spPr>
          <a:xfrm>
            <a:off x="3210339" y="1322933"/>
            <a:ext cx="3663649" cy="13278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372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Select (at least) One Cycle:</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0" y="1825625"/>
            <a:ext cx="6366550" cy="4667250"/>
          </a:xfrm>
        </p:spPr>
        <p:txBody>
          <a:bodyPr>
            <a:normAutofit fontScale="85000" lnSpcReduction="10000"/>
          </a:bodyPr>
          <a:lstStyle/>
          <a:p>
            <a:r>
              <a:rPr lang="en-US" sz="3400" b="1" dirty="0"/>
              <a:t>Section 6.6 “Modeling Cycle 6 - Design Integration and Optimization”</a:t>
            </a:r>
          </a:p>
          <a:p>
            <a:r>
              <a:rPr lang="en-US" sz="3000" dirty="0"/>
              <a:t>This cycle is </a:t>
            </a:r>
            <a:r>
              <a:rPr lang="en-US" sz="3000" i="1" dirty="0"/>
              <a:t>strongly recommended</a:t>
            </a:r>
            <a:r>
              <a:rPr lang="en-US" sz="3000" dirty="0"/>
              <a:t> as a Basic Service.</a:t>
            </a:r>
          </a:p>
          <a:p>
            <a:r>
              <a:rPr lang="en-US" sz="3000" dirty="0"/>
              <a:t>As the building design becomes more detailed: enclosure materials, glazing systems, MEP sub-systems, sensors, controls, scheduling, etc. are specified, the model can get more detailed &amp; accurate.</a:t>
            </a:r>
          </a:p>
          <a:p>
            <a:r>
              <a:rPr lang="en-US" sz="3000" dirty="0"/>
              <a:t>Coordinate with Cx and BECx activities.</a:t>
            </a:r>
          </a:p>
          <a:p>
            <a:r>
              <a:rPr lang="en-US" sz="3000" dirty="0"/>
              <a:t>This cycle should be iterative and may include check-ins at </a:t>
            </a:r>
            <a:r>
              <a:rPr lang="en-US" sz="3000" b="1" dirty="0"/>
              <a:t>50% </a:t>
            </a:r>
            <a:r>
              <a:rPr lang="en-US" sz="3000" dirty="0"/>
              <a:t>&amp;</a:t>
            </a:r>
            <a:r>
              <a:rPr lang="en-US" sz="3000" b="1" dirty="0"/>
              <a:t> 95% CDs.</a:t>
            </a:r>
          </a:p>
          <a:p>
            <a:pPr lvl="1"/>
            <a:endParaRPr lang="en-US" sz="3200" dirty="0"/>
          </a:p>
          <a:p>
            <a:pPr lvl="0"/>
            <a:endParaRPr lang="en-US" dirty="0"/>
          </a:p>
        </p:txBody>
      </p:sp>
      <p:pic>
        <p:nvPicPr>
          <p:cNvPr id="4" name="Picture 3">
            <a:extLst>
              <a:ext uri="{FF2B5EF4-FFF2-40B4-BE49-F238E27FC236}">
                <a16:creationId xmlns:a16="http://schemas.microsoft.com/office/drawing/2014/main" id="{E62993A6-F969-4515-8A95-F9A309430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4750" y="2290693"/>
            <a:ext cx="4987250" cy="3737113"/>
          </a:xfrm>
          <a:prstGeom prst="rect">
            <a:avLst/>
          </a:prstGeom>
        </p:spPr>
      </p:pic>
      <p:sp>
        <p:nvSpPr>
          <p:cNvPr id="5" name="Rectangle 4">
            <a:extLst>
              <a:ext uri="{FF2B5EF4-FFF2-40B4-BE49-F238E27FC236}">
                <a16:creationId xmlns:a16="http://schemas.microsoft.com/office/drawing/2014/main" id="{CD4C1985-1848-48DF-923E-F922A094362E}"/>
              </a:ext>
            </a:extLst>
          </p:cNvPr>
          <p:cNvSpPr/>
          <p:nvPr/>
        </p:nvSpPr>
        <p:spPr>
          <a:xfrm>
            <a:off x="7204750" y="6027806"/>
            <a:ext cx="2210862" cy="246221"/>
          </a:xfrm>
          <a:prstGeom prst="rect">
            <a:avLst/>
          </a:prstGeom>
        </p:spPr>
        <p:txBody>
          <a:bodyPr wrap="none">
            <a:spAutoFit/>
          </a:bodyPr>
          <a:lstStyle/>
          <a:p>
            <a:r>
              <a:rPr lang="en-US" sz="1000" dirty="0">
                <a:solidFill>
                  <a:schemeClr val="tx1">
                    <a:lumMod val="65000"/>
                    <a:lumOff val="35000"/>
                  </a:schemeClr>
                </a:solidFill>
              </a:rPr>
              <a:t>Oregon State Hospital in Junction City </a:t>
            </a:r>
            <a:endParaRPr lang="en-US" sz="1000" dirty="0"/>
          </a:p>
        </p:txBody>
      </p:sp>
    </p:spTree>
    <p:extLst>
      <p:ext uri="{BB962C8B-B14F-4D97-AF65-F5344CB8AC3E}">
        <p14:creationId xmlns:p14="http://schemas.microsoft.com/office/powerpoint/2010/main" val="15951481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Select (at least) One Cycle:</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0" y="1825625"/>
            <a:ext cx="10840278" cy="4667250"/>
          </a:xfrm>
        </p:spPr>
        <p:txBody>
          <a:bodyPr>
            <a:normAutofit/>
          </a:bodyPr>
          <a:lstStyle/>
          <a:p>
            <a:r>
              <a:rPr lang="en-US" b="1" dirty="0"/>
              <a:t>Section 6.6 “Modeling Cycle 6 - Design Integration and Optimization”</a:t>
            </a:r>
          </a:p>
          <a:p>
            <a:pPr lvl="0"/>
            <a:endParaRPr lang="en-US" dirty="0"/>
          </a:p>
        </p:txBody>
      </p:sp>
      <p:pic>
        <p:nvPicPr>
          <p:cNvPr id="5" name="Picture 4" descr="A picture containing sky, building, roof&#10;&#10;Description automatically generated">
            <a:extLst>
              <a:ext uri="{FF2B5EF4-FFF2-40B4-BE49-F238E27FC236}">
                <a16:creationId xmlns:a16="http://schemas.microsoft.com/office/drawing/2014/main" id="{082F28FC-2C75-488B-9A92-F929588F0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27" y="2943086"/>
            <a:ext cx="4616726" cy="3077818"/>
          </a:xfrm>
          <a:prstGeom prst="rect">
            <a:avLst/>
          </a:prstGeom>
        </p:spPr>
      </p:pic>
      <p:pic>
        <p:nvPicPr>
          <p:cNvPr id="9" name="Picture 8" descr="A picture containing building, floor, porch&#10;&#10;Description automatically generated">
            <a:extLst>
              <a:ext uri="{FF2B5EF4-FFF2-40B4-BE49-F238E27FC236}">
                <a16:creationId xmlns:a16="http://schemas.microsoft.com/office/drawing/2014/main" id="{8325A65D-FE30-4971-BE8C-A4FB88860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232" y="2948196"/>
            <a:ext cx="2307535" cy="3079451"/>
          </a:xfrm>
          <a:prstGeom prst="rect">
            <a:avLst/>
          </a:prstGeom>
        </p:spPr>
      </p:pic>
      <p:pic>
        <p:nvPicPr>
          <p:cNvPr id="10" name="Picture 9">
            <a:extLst>
              <a:ext uri="{FF2B5EF4-FFF2-40B4-BE49-F238E27FC236}">
                <a16:creationId xmlns:a16="http://schemas.microsoft.com/office/drawing/2014/main" id="{3FDB829F-DF54-49D1-96DC-7B394B1258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7746" y="2943085"/>
            <a:ext cx="4616726" cy="3077817"/>
          </a:xfrm>
          <a:prstGeom prst="rect">
            <a:avLst/>
          </a:prstGeom>
        </p:spPr>
      </p:pic>
      <p:sp>
        <p:nvSpPr>
          <p:cNvPr id="11" name="TextBox 10">
            <a:extLst>
              <a:ext uri="{FF2B5EF4-FFF2-40B4-BE49-F238E27FC236}">
                <a16:creationId xmlns:a16="http://schemas.microsoft.com/office/drawing/2014/main" id="{D3F86B5B-8531-4908-9270-6E3BF463C1B8}"/>
              </a:ext>
            </a:extLst>
          </p:cNvPr>
          <p:cNvSpPr txBox="1"/>
          <p:nvPr/>
        </p:nvSpPr>
        <p:spPr>
          <a:xfrm>
            <a:off x="680831" y="6027647"/>
            <a:ext cx="10886109" cy="400110"/>
          </a:xfrm>
          <a:prstGeom prst="rect">
            <a:avLst/>
          </a:prstGeom>
          <a:noFill/>
        </p:spPr>
        <p:txBody>
          <a:bodyPr wrap="square" rtlCol="0">
            <a:spAutoFit/>
          </a:bodyPr>
          <a:lstStyle/>
          <a:p>
            <a:r>
              <a:rPr lang="en-US" sz="1000" dirty="0">
                <a:solidFill>
                  <a:schemeClr val="tx1">
                    <a:lumMod val="65000"/>
                    <a:lumOff val="35000"/>
                  </a:schemeClr>
                </a:solidFill>
              </a:rPr>
              <a:t>Oregon State Hospital in Junction City: tight envelope with limited WWR optimized daylighting while reducing heating &amp; cooling loads. Night flushing was employed in select spaces (e.g. gymnasium). Chilled beams reduced F2F height. Energy recovery &amp; demand-controlled ventilation reduced loads. </a:t>
            </a:r>
            <a:r>
              <a:rPr lang="en-US" sz="1000" dirty="0" err="1">
                <a:solidFill>
                  <a:schemeClr val="tx1">
                    <a:lumMod val="65000"/>
                    <a:lumOff val="35000"/>
                  </a:schemeClr>
                </a:solidFill>
              </a:rPr>
              <a:t>Geoexchange</a:t>
            </a:r>
            <a:r>
              <a:rPr lang="en-US" sz="1000" dirty="0">
                <a:solidFill>
                  <a:schemeClr val="tx1">
                    <a:lumMod val="65000"/>
                    <a:lumOff val="35000"/>
                  </a:schemeClr>
                </a:solidFill>
              </a:rPr>
              <a:t>, solar thermal H2O support 100% heating &amp; cooling needs. </a:t>
            </a:r>
          </a:p>
        </p:txBody>
      </p:sp>
    </p:spTree>
    <p:extLst>
      <p:ext uri="{BB962C8B-B14F-4D97-AF65-F5344CB8AC3E}">
        <p14:creationId xmlns:p14="http://schemas.microsoft.com/office/powerpoint/2010/main" val="1803073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Select (at least) One Cycle:</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0" y="1825625"/>
            <a:ext cx="10840278" cy="4667250"/>
          </a:xfrm>
        </p:spPr>
        <p:txBody>
          <a:bodyPr>
            <a:normAutofit/>
          </a:bodyPr>
          <a:lstStyle/>
          <a:p>
            <a:r>
              <a:rPr lang="en-US" b="1" dirty="0"/>
              <a:t>Section 6.6 “Modeling Cycle 6 - Design Integration and Optimization”</a:t>
            </a:r>
          </a:p>
          <a:p>
            <a:pPr lvl="0"/>
            <a:endParaRPr lang="en-US" dirty="0"/>
          </a:p>
        </p:txBody>
      </p:sp>
      <p:pic>
        <p:nvPicPr>
          <p:cNvPr id="6" name="Picture 5" descr="A picture containing indoor, ceiling, roof&#10;&#10;Description automatically generated">
            <a:extLst>
              <a:ext uri="{FF2B5EF4-FFF2-40B4-BE49-F238E27FC236}">
                <a16:creationId xmlns:a16="http://schemas.microsoft.com/office/drawing/2014/main" id="{58004B13-62FC-4AC0-A20C-4ECF16C17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79" r="8355"/>
          <a:stretch/>
        </p:blipFill>
        <p:spPr>
          <a:xfrm>
            <a:off x="2785109" y="2943086"/>
            <a:ext cx="4001163" cy="3077818"/>
          </a:xfrm>
          <a:prstGeom prst="rect">
            <a:avLst/>
          </a:prstGeom>
        </p:spPr>
      </p:pic>
      <p:pic>
        <p:nvPicPr>
          <p:cNvPr id="7" name="Picture 6" descr="A picture containing indoor, floor, wall, metal&#10;&#10;Description automatically generated">
            <a:extLst>
              <a:ext uri="{FF2B5EF4-FFF2-40B4-BE49-F238E27FC236}">
                <a16:creationId xmlns:a16="http://schemas.microsoft.com/office/drawing/2014/main" id="{6CEAD3F9-E0A0-49AE-AE82-7EDA5253D8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60" y="2943086"/>
            <a:ext cx="2051878" cy="3077818"/>
          </a:xfrm>
          <a:prstGeom prst="rect">
            <a:avLst/>
          </a:prstGeom>
        </p:spPr>
      </p:pic>
      <p:sp>
        <p:nvSpPr>
          <p:cNvPr id="8" name="TextBox 7">
            <a:extLst>
              <a:ext uri="{FF2B5EF4-FFF2-40B4-BE49-F238E27FC236}">
                <a16:creationId xmlns:a16="http://schemas.microsoft.com/office/drawing/2014/main" id="{6CCB5D7C-7DBF-4853-9BBF-1DF4973537B1}"/>
              </a:ext>
            </a:extLst>
          </p:cNvPr>
          <p:cNvSpPr txBox="1"/>
          <p:nvPr/>
        </p:nvSpPr>
        <p:spPr>
          <a:xfrm>
            <a:off x="680831" y="6027647"/>
            <a:ext cx="10886109" cy="400110"/>
          </a:xfrm>
          <a:prstGeom prst="rect">
            <a:avLst/>
          </a:prstGeom>
          <a:noFill/>
        </p:spPr>
        <p:txBody>
          <a:bodyPr wrap="square" rtlCol="0">
            <a:spAutoFit/>
          </a:bodyPr>
          <a:lstStyle/>
          <a:p>
            <a:r>
              <a:rPr lang="en-US" sz="1000" dirty="0">
                <a:solidFill>
                  <a:schemeClr val="tx1">
                    <a:lumMod val="65000"/>
                    <a:lumOff val="35000"/>
                  </a:schemeClr>
                </a:solidFill>
              </a:rPr>
              <a:t>Oregon State Hospital in Junction City: tight envelope with limited WWR optimized daylighting while reducing heating &amp; cooling loads. Night flushing was employed in select spaces (e.g. gymnasium). Chilled beams reduced F2F height. Energy recovery &amp; demand-controlled ventilation reduced loads. </a:t>
            </a:r>
            <a:r>
              <a:rPr lang="en-US" sz="1000" dirty="0" err="1">
                <a:solidFill>
                  <a:schemeClr val="tx1">
                    <a:lumMod val="65000"/>
                    <a:lumOff val="35000"/>
                  </a:schemeClr>
                </a:solidFill>
              </a:rPr>
              <a:t>Geoexchange</a:t>
            </a:r>
            <a:r>
              <a:rPr lang="en-US" sz="1000" dirty="0">
                <a:solidFill>
                  <a:schemeClr val="tx1">
                    <a:lumMod val="65000"/>
                    <a:lumOff val="35000"/>
                  </a:schemeClr>
                </a:solidFill>
              </a:rPr>
              <a:t>, solar thermal H2O support 100% heating &amp; cooling needs. </a:t>
            </a:r>
          </a:p>
        </p:txBody>
      </p:sp>
      <p:pic>
        <p:nvPicPr>
          <p:cNvPr id="9" name="Picture 3" descr="\\aeieng.lan\Data\wnc\Marketing\Marketing\Graphics\Images\Project Photos\Oregon State Hospitals\Junction City\2013-10-23\OSH JC Arial Image with Wells with red dots bold text.jpg">
            <a:extLst>
              <a:ext uri="{FF2B5EF4-FFF2-40B4-BE49-F238E27FC236}">
                <a16:creationId xmlns:a16="http://schemas.microsoft.com/office/drawing/2014/main" id="{AB0EA0D9-91A2-4191-9DA3-D911AFF215A6}"/>
              </a:ext>
            </a:extLst>
          </p:cNvPr>
          <p:cNvPicPr>
            <a:picLocks noChangeAspect="1" noChangeArrowheads="1"/>
          </p:cNvPicPr>
          <p:nvPr/>
        </p:nvPicPr>
        <p:blipFill>
          <a:blip r:embed="rId5" cstate="print"/>
          <a:srcRect/>
          <a:stretch>
            <a:fillRect/>
          </a:stretch>
        </p:blipFill>
        <p:spPr bwMode="auto">
          <a:xfrm>
            <a:off x="6894442" y="2943086"/>
            <a:ext cx="4767049" cy="3084561"/>
          </a:xfrm>
          <a:prstGeom prst="rect">
            <a:avLst/>
          </a:prstGeom>
          <a:noFill/>
        </p:spPr>
      </p:pic>
    </p:spTree>
    <p:extLst>
      <p:ext uri="{BB962C8B-B14F-4D97-AF65-F5344CB8AC3E}">
        <p14:creationId xmlns:p14="http://schemas.microsoft.com/office/powerpoint/2010/main" val="1985963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01BD-D5E4-4B28-953D-A24B8B8E2FC7}"/>
              </a:ext>
            </a:extLst>
          </p:cNvPr>
          <p:cNvSpPr>
            <a:spLocks noGrp="1"/>
          </p:cNvSpPr>
          <p:nvPr>
            <p:ph type="title"/>
          </p:nvPr>
        </p:nvSpPr>
        <p:spPr>
          <a:xfrm>
            <a:off x="838200" y="-2630"/>
            <a:ext cx="10515600" cy="1325563"/>
          </a:xfrm>
        </p:spPr>
        <p:txBody>
          <a:bodyPr/>
          <a:lstStyle/>
          <a:p>
            <a:pPr algn="ctr"/>
            <a:r>
              <a:rPr lang="en-US" dirty="0"/>
              <a:t>ASHRAE 209: Visualized</a:t>
            </a:r>
          </a:p>
        </p:txBody>
      </p:sp>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27703"/>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
        <p:nvSpPr>
          <p:cNvPr id="81" name="Rectangle 80">
            <a:extLst>
              <a:ext uri="{FF2B5EF4-FFF2-40B4-BE49-F238E27FC236}">
                <a16:creationId xmlns:a16="http://schemas.microsoft.com/office/drawing/2014/main" id="{3B830BD6-5DAA-4EA0-8009-490656E95670}"/>
              </a:ext>
            </a:extLst>
          </p:cNvPr>
          <p:cNvSpPr/>
          <p:nvPr/>
        </p:nvSpPr>
        <p:spPr>
          <a:xfrm>
            <a:off x="4134006" y="3361891"/>
            <a:ext cx="1719833" cy="385161"/>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76F8F5C7-E2BE-42D3-8B31-A74F3309095D}"/>
              </a:ext>
            </a:extLst>
          </p:cNvPr>
          <p:cNvSpPr/>
          <p:nvPr/>
        </p:nvSpPr>
        <p:spPr>
          <a:xfrm>
            <a:off x="4134006" y="5037097"/>
            <a:ext cx="1727671" cy="1383581"/>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E6972AE-B0C0-4400-9F99-5863B3D7460A}"/>
              </a:ext>
            </a:extLst>
          </p:cNvPr>
          <p:cNvSpPr/>
          <p:nvPr/>
        </p:nvSpPr>
        <p:spPr>
          <a:xfrm>
            <a:off x="5834977" y="3037319"/>
            <a:ext cx="2057429" cy="322905"/>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D5636AA-6A6A-4802-A849-5258500802E4}"/>
              </a:ext>
            </a:extLst>
          </p:cNvPr>
          <p:cNvSpPr/>
          <p:nvPr/>
        </p:nvSpPr>
        <p:spPr>
          <a:xfrm>
            <a:off x="5847159" y="5037099"/>
            <a:ext cx="2046722" cy="138358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06BB766D-33E9-4210-8ACD-9B5122BBDE80}"/>
              </a:ext>
            </a:extLst>
          </p:cNvPr>
          <p:cNvCxnSpPr>
            <a:cxnSpLocks/>
          </p:cNvCxnSpPr>
          <p:nvPr/>
        </p:nvCxnSpPr>
        <p:spPr>
          <a:xfrm flipH="1">
            <a:off x="4993923" y="1444049"/>
            <a:ext cx="791168" cy="18646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0C976CF7-E107-4147-82ED-FEB99A1F68F6}"/>
              </a:ext>
            </a:extLst>
          </p:cNvPr>
          <p:cNvSpPr txBox="1"/>
          <p:nvPr/>
        </p:nvSpPr>
        <p:spPr>
          <a:xfrm>
            <a:off x="628395" y="964912"/>
            <a:ext cx="11052722" cy="646331"/>
          </a:xfrm>
          <a:prstGeom prst="rect">
            <a:avLst/>
          </a:prstGeom>
          <a:noFill/>
        </p:spPr>
        <p:txBody>
          <a:bodyPr wrap="square" rtlCol="0">
            <a:spAutoFit/>
          </a:bodyPr>
          <a:lstStyle/>
          <a:p>
            <a:r>
              <a:rPr lang="en-US" dirty="0">
                <a:solidFill>
                  <a:srgbClr val="FF0000"/>
                </a:solidFill>
              </a:rPr>
              <a:t>May occur in DD &amp; CDs, but even as early as SD; recommended defined number of iterations as basic service with additional add services in contract scope language</a:t>
            </a:r>
          </a:p>
        </p:txBody>
      </p:sp>
      <p:cxnSp>
        <p:nvCxnSpPr>
          <p:cNvPr id="87" name="Straight Arrow Connector 86">
            <a:extLst>
              <a:ext uri="{FF2B5EF4-FFF2-40B4-BE49-F238E27FC236}">
                <a16:creationId xmlns:a16="http://schemas.microsoft.com/office/drawing/2014/main" id="{8C74ADC3-D43C-48C8-960D-622FF1748F0B}"/>
              </a:ext>
            </a:extLst>
          </p:cNvPr>
          <p:cNvCxnSpPr>
            <a:cxnSpLocks/>
          </p:cNvCxnSpPr>
          <p:nvPr/>
        </p:nvCxnSpPr>
        <p:spPr>
          <a:xfrm>
            <a:off x="5785091" y="1444049"/>
            <a:ext cx="651573" cy="15774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600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81531CFE-4053-48B0-A0CE-8ECF2D4DCC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8FB392F-D3B1-43AD-B643-4975338897B0}"/>
              </a:ext>
            </a:extLst>
          </p:cNvPr>
          <p:cNvSpPr>
            <a:spLocks noGrp="1"/>
          </p:cNvSpPr>
          <p:nvPr>
            <p:ph type="ctrTitle"/>
          </p:nvPr>
        </p:nvSpPr>
        <p:spPr>
          <a:xfrm>
            <a:off x="1073425" y="1122363"/>
            <a:ext cx="9998765" cy="2387600"/>
          </a:xfrm>
        </p:spPr>
        <p:txBody>
          <a:bodyPr>
            <a:normAutofit/>
          </a:bodyPr>
          <a:lstStyle/>
          <a:p>
            <a:r>
              <a:rPr lang="en-US" sz="4800" dirty="0">
                <a:solidFill>
                  <a:schemeClr val="bg1"/>
                </a:solidFill>
                <a:latin typeface="HOK Sans Pro Bold" panose="020B0504030301020103" pitchFamily="34" charset="0"/>
                <a:ea typeface="HOK Sans Pro Bold" panose="020B0504030301020103" pitchFamily="34" charset="0"/>
                <a:cs typeface="HOK Sans Pro Bold" panose="020B0504030301020103" pitchFamily="34" charset="0"/>
              </a:rPr>
              <a:t>Performance + Accountability</a:t>
            </a:r>
          </a:p>
        </p:txBody>
      </p:sp>
      <p:sp>
        <p:nvSpPr>
          <p:cNvPr id="3" name="Subtitle 2">
            <a:extLst>
              <a:ext uri="{FF2B5EF4-FFF2-40B4-BE49-F238E27FC236}">
                <a16:creationId xmlns:a16="http://schemas.microsoft.com/office/drawing/2014/main" id="{3B5AFC23-69B4-4F73-9DD6-F12C69BCF208}"/>
              </a:ext>
            </a:extLst>
          </p:cNvPr>
          <p:cNvSpPr>
            <a:spLocks noGrp="1"/>
          </p:cNvSpPr>
          <p:nvPr>
            <p:ph type="subTitle" idx="1"/>
          </p:nvPr>
        </p:nvSpPr>
        <p:spPr/>
        <p:txBody>
          <a:bodyPr/>
          <a:lstStyle/>
          <a:p>
            <a:r>
              <a:rPr lang="en-US"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Managing Risk + Optimal Outcomes</a:t>
            </a:r>
          </a:p>
          <a:p>
            <a:r>
              <a:rPr lang="en-US"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Module 2: Design Stage</a:t>
            </a:r>
          </a:p>
          <a:p>
            <a:r>
              <a:rPr lang="en-US"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Consultant Contracts + Design Management</a:t>
            </a:r>
          </a:p>
        </p:txBody>
      </p:sp>
    </p:spTree>
    <p:extLst>
      <p:ext uri="{BB962C8B-B14F-4D97-AF65-F5344CB8AC3E}">
        <p14:creationId xmlns:p14="http://schemas.microsoft.com/office/powerpoint/2010/main" val="18908419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7347B-8B09-449A-AF3D-0409179F24CB}"/>
              </a:ext>
            </a:extLst>
          </p:cNvPr>
          <p:cNvSpPr>
            <a:spLocks noGrp="1"/>
          </p:cNvSpPr>
          <p:nvPr>
            <p:ph type="title"/>
          </p:nvPr>
        </p:nvSpPr>
        <p:spPr/>
        <p:txBody>
          <a:bodyPr/>
          <a:lstStyle/>
          <a:p>
            <a:r>
              <a:rPr lang="en-US" dirty="0"/>
              <a:t>ASHRAE 209: Select (at least) One Cycle:</a:t>
            </a:r>
          </a:p>
        </p:txBody>
      </p:sp>
      <p:sp>
        <p:nvSpPr>
          <p:cNvPr id="3" name="Content Placeholder 2">
            <a:extLst>
              <a:ext uri="{FF2B5EF4-FFF2-40B4-BE49-F238E27FC236}">
                <a16:creationId xmlns:a16="http://schemas.microsoft.com/office/drawing/2014/main" id="{B2A8EAEC-C69E-4E09-8E3F-898A850D054A}"/>
              </a:ext>
            </a:extLst>
          </p:cNvPr>
          <p:cNvSpPr>
            <a:spLocks noGrp="1"/>
          </p:cNvSpPr>
          <p:nvPr>
            <p:ph idx="1"/>
          </p:nvPr>
        </p:nvSpPr>
        <p:spPr>
          <a:xfrm>
            <a:off x="838201" y="1825625"/>
            <a:ext cx="5843840" cy="4667250"/>
          </a:xfrm>
        </p:spPr>
        <p:txBody>
          <a:bodyPr>
            <a:normAutofit fontScale="92500"/>
          </a:bodyPr>
          <a:lstStyle/>
          <a:p>
            <a:r>
              <a:rPr lang="en-US" b="1" dirty="0"/>
              <a:t>Section 6.7 “Modeling Cycle 7 - Energy Simulation Aided Value Engineering”</a:t>
            </a:r>
            <a:endParaRPr lang="en-US" dirty="0"/>
          </a:p>
          <a:p>
            <a:r>
              <a:rPr lang="en-US" dirty="0"/>
              <a:t>This cycle is recommended as an </a:t>
            </a:r>
            <a:r>
              <a:rPr lang="en-US" i="1" dirty="0"/>
              <a:t>Additional Service</a:t>
            </a:r>
            <a:r>
              <a:rPr lang="en-US" dirty="0"/>
              <a:t> as needed to support VE discussions and to inform decisions.</a:t>
            </a:r>
          </a:p>
          <a:p>
            <a:r>
              <a:rPr lang="en-US" dirty="0"/>
              <a:t>Protects performance while managing budget.</a:t>
            </a:r>
          </a:p>
          <a:p>
            <a:r>
              <a:rPr lang="en-US" dirty="0"/>
              <a:t>Coordinate with Cx and BECx activities.</a:t>
            </a:r>
          </a:p>
          <a:p>
            <a:r>
              <a:rPr lang="en-US" dirty="0"/>
              <a:t>This cycle should be conducted as needed, typically in </a:t>
            </a:r>
            <a:r>
              <a:rPr lang="en-US" b="1" dirty="0"/>
              <a:t>DD </a:t>
            </a:r>
            <a:r>
              <a:rPr lang="en-US" dirty="0"/>
              <a:t>&amp; </a:t>
            </a:r>
            <a:r>
              <a:rPr lang="en-US" b="1" dirty="0"/>
              <a:t>CDs</a:t>
            </a:r>
            <a:r>
              <a:rPr lang="en-US" dirty="0"/>
              <a:t>.</a:t>
            </a:r>
          </a:p>
          <a:p>
            <a:pPr lvl="1"/>
            <a:endParaRPr lang="en-US" dirty="0"/>
          </a:p>
          <a:p>
            <a:pPr lvl="0"/>
            <a:endParaRPr lang="en-US" dirty="0"/>
          </a:p>
        </p:txBody>
      </p:sp>
      <p:grpSp>
        <p:nvGrpSpPr>
          <p:cNvPr id="4" name="Group 3">
            <a:extLst>
              <a:ext uri="{FF2B5EF4-FFF2-40B4-BE49-F238E27FC236}">
                <a16:creationId xmlns:a16="http://schemas.microsoft.com/office/drawing/2014/main" id="{C505620F-1690-4015-AE05-8330DFAEDF5C}"/>
              </a:ext>
            </a:extLst>
          </p:cNvPr>
          <p:cNvGrpSpPr/>
          <p:nvPr/>
        </p:nvGrpSpPr>
        <p:grpSpPr>
          <a:xfrm>
            <a:off x="6682041" y="2103782"/>
            <a:ext cx="5405080" cy="3667004"/>
            <a:chOff x="-381000" y="2249214"/>
            <a:chExt cx="6243280" cy="4235669"/>
          </a:xfrm>
        </p:grpSpPr>
        <p:pic>
          <p:nvPicPr>
            <p:cNvPr id="5" name="Picture 2" descr="Project and Case Study Gallery – Vitro Architectural Glass">
              <a:extLst>
                <a:ext uri="{FF2B5EF4-FFF2-40B4-BE49-F238E27FC236}">
                  <a16:creationId xmlns:a16="http://schemas.microsoft.com/office/drawing/2014/main" id="{77B6C78B-ED2F-4B03-B737-4A2DF8836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666" y="2249214"/>
              <a:ext cx="2856614" cy="42356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098BA06-0A78-418C-98D4-2162CB17B6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467" t="8003" r="24903" b="15611"/>
            <a:stretch/>
          </p:blipFill>
          <p:spPr>
            <a:xfrm>
              <a:off x="-381000" y="2249214"/>
              <a:ext cx="3310466" cy="4235669"/>
            </a:xfrm>
            <a:prstGeom prst="rect">
              <a:avLst/>
            </a:prstGeom>
          </p:spPr>
        </p:pic>
      </p:grpSp>
      <p:sp>
        <p:nvSpPr>
          <p:cNvPr id="7" name="Rectangle 6">
            <a:extLst>
              <a:ext uri="{FF2B5EF4-FFF2-40B4-BE49-F238E27FC236}">
                <a16:creationId xmlns:a16="http://schemas.microsoft.com/office/drawing/2014/main" id="{A62B525B-6113-4590-9760-A09414015E0B}"/>
              </a:ext>
            </a:extLst>
          </p:cNvPr>
          <p:cNvSpPr/>
          <p:nvPr/>
        </p:nvSpPr>
        <p:spPr>
          <a:xfrm>
            <a:off x="6682041" y="5770786"/>
            <a:ext cx="5405080" cy="400110"/>
          </a:xfrm>
          <a:prstGeom prst="rect">
            <a:avLst/>
          </a:prstGeom>
        </p:spPr>
        <p:txBody>
          <a:bodyPr wrap="square">
            <a:spAutoFit/>
          </a:bodyPr>
          <a:lstStyle/>
          <a:p>
            <a:r>
              <a:rPr lang="en-US" sz="1000" dirty="0">
                <a:solidFill>
                  <a:schemeClr val="tx1">
                    <a:lumMod val="65000"/>
                    <a:lumOff val="35000"/>
                  </a:schemeClr>
                </a:solidFill>
              </a:rPr>
              <a:t>Simulation-aided VE in DD reduced WWR, improved glazing, peak cooling loads, eliminated a chiller and brought mechanical budget back in line while</a:t>
            </a:r>
            <a:r>
              <a:rPr lang="en-US" sz="1000" i="1" dirty="0">
                <a:solidFill>
                  <a:schemeClr val="tx1">
                    <a:lumMod val="65000"/>
                    <a:lumOff val="35000"/>
                  </a:schemeClr>
                </a:solidFill>
              </a:rPr>
              <a:t> reducing </a:t>
            </a:r>
            <a:r>
              <a:rPr lang="en-US" sz="1000" dirty="0">
                <a:solidFill>
                  <a:schemeClr val="tx1">
                    <a:lumMod val="65000"/>
                    <a:lumOff val="35000"/>
                  </a:schemeClr>
                </a:solidFill>
              </a:rPr>
              <a:t>EUI and saving net $500k. </a:t>
            </a:r>
            <a:endParaRPr lang="en-US" sz="1000" dirty="0"/>
          </a:p>
        </p:txBody>
      </p:sp>
    </p:spTree>
    <p:extLst>
      <p:ext uri="{BB962C8B-B14F-4D97-AF65-F5344CB8AC3E}">
        <p14:creationId xmlns:p14="http://schemas.microsoft.com/office/powerpoint/2010/main" val="2692513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701BD-D5E4-4B28-953D-A24B8B8E2FC7}"/>
              </a:ext>
            </a:extLst>
          </p:cNvPr>
          <p:cNvSpPr>
            <a:spLocks noGrp="1"/>
          </p:cNvSpPr>
          <p:nvPr>
            <p:ph type="title"/>
          </p:nvPr>
        </p:nvSpPr>
        <p:spPr>
          <a:xfrm>
            <a:off x="838200" y="-2630"/>
            <a:ext cx="10515600" cy="1325563"/>
          </a:xfrm>
        </p:spPr>
        <p:txBody>
          <a:bodyPr/>
          <a:lstStyle/>
          <a:p>
            <a:pPr algn="ctr"/>
            <a:r>
              <a:rPr lang="en-US" dirty="0"/>
              <a:t>ASHRAE 209: Visualized</a:t>
            </a:r>
          </a:p>
        </p:txBody>
      </p:sp>
      <p:grpSp>
        <p:nvGrpSpPr>
          <p:cNvPr id="77" name="Group 76">
            <a:extLst>
              <a:ext uri="{FF2B5EF4-FFF2-40B4-BE49-F238E27FC236}">
                <a16:creationId xmlns:a16="http://schemas.microsoft.com/office/drawing/2014/main" id="{0B19EA0C-B649-4689-B78F-5B79CB8F0FB7}"/>
              </a:ext>
            </a:extLst>
          </p:cNvPr>
          <p:cNvGrpSpPr/>
          <p:nvPr/>
        </p:nvGrpSpPr>
        <p:grpSpPr>
          <a:xfrm>
            <a:off x="891556" y="1654881"/>
            <a:ext cx="11201038" cy="5153424"/>
            <a:chOff x="593386" y="1704576"/>
            <a:chExt cx="11201038" cy="5153424"/>
          </a:xfrm>
        </p:grpSpPr>
        <p:grpSp>
          <p:nvGrpSpPr>
            <p:cNvPr id="76" name="Group 75">
              <a:extLst>
                <a:ext uri="{FF2B5EF4-FFF2-40B4-BE49-F238E27FC236}">
                  <a16:creationId xmlns:a16="http://schemas.microsoft.com/office/drawing/2014/main" id="{DCA04A44-38AD-4D66-B8F9-4D396BE0436C}"/>
                </a:ext>
              </a:extLst>
            </p:cNvPr>
            <p:cNvGrpSpPr/>
            <p:nvPr/>
          </p:nvGrpSpPr>
          <p:grpSpPr>
            <a:xfrm>
              <a:off x="2140227" y="1711878"/>
              <a:ext cx="7848599" cy="5146122"/>
              <a:chOff x="2140227" y="603664"/>
              <a:chExt cx="7848599" cy="6254336"/>
            </a:xfrm>
          </p:grpSpPr>
          <p:cxnSp>
            <p:nvCxnSpPr>
              <p:cNvPr id="16" name="Straight Connector 15">
                <a:extLst>
                  <a:ext uri="{FF2B5EF4-FFF2-40B4-BE49-F238E27FC236}">
                    <a16:creationId xmlns:a16="http://schemas.microsoft.com/office/drawing/2014/main" id="{44AE5260-73C8-4232-9B66-3E8ECD5F3B69}"/>
                  </a:ext>
                </a:extLst>
              </p:cNvPr>
              <p:cNvCxnSpPr/>
              <p:nvPr/>
            </p:nvCxnSpPr>
            <p:spPr>
              <a:xfrm>
                <a:off x="998882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591E3-A785-45C2-99D6-C791DEC7E0EB}"/>
                  </a:ext>
                </a:extLst>
              </p:cNvPr>
              <p:cNvCxnSpPr/>
              <p:nvPr/>
            </p:nvCxnSpPr>
            <p:spPr>
              <a:xfrm>
                <a:off x="7600121"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2567EED-5331-4CFD-B0DF-972D84137290}"/>
                  </a:ext>
                </a:extLst>
              </p:cNvPr>
              <p:cNvCxnSpPr/>
              <p:nvPr/>
            </p:nvCxnSpPr>
            <p:spPr>
              <a:xfrm>
                <a:off x="5559286"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D9C3038-3C06-4D56-AC5C-3BCAF0CBC047}"/>
                  </a:ext>
                </a:extLst>
              </p:cNvPr>
              <p:cNvCxnSpPr/>
              <p:nvPr/>
            </p:nvCxnSpPr>
            <p:spPr>
              <a:xfrm>
                <a:off x="2140227"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4D04AA-E03A-43FB-98F7-8A3909738E74}"/>
                  </a:ext>
                </a:extLst>
              </p:cNvPr>
              <p:cNvCxnSpPr/>
              <p:nvPr/>
            </p:nvCxnSpPr>
            <p:spPr>
              <a:xfrm>
                <a:off x="3846443" y="603664"/>
                <a:ext cx="0" cy="6254336"/>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F127BE94-55A3-4B1B-86A7-D22F02967F07}"/>
                </a:ext>
              </a:extLst>
            </p:cNvPr>
            <p:cNvGrpSpPr/>
            <p:nvPr/>
          </p:nvGrpSpPr>
          <p:grpSpPr>
            <a:xfrm>
              <a:off x="9989706" y="3921973"/>
              <a:ext cx="1804718" cy="1066662"/>
              <a:chOff x="9989705" y="3265996"/>
              <a:chExt cx="1985045" cy="1066662"/>
            </a:xfrm>
          </p:grpSpPr>
          <p:sp>
            <p:nvSpPr>
              <p:cNvPr id="65" name="Arrow: Pentagon 64">
                <a:extLst>
                  <a:ext uri="{FF2B5EF4-FFF2-40B4-BE49-F238E27FC236}">
                    <a16:creationId xmlns:a16="http://schemas.microsoft.com/office/drawing/2014/main" id="{CE6042AB-7A5D-4FC2-BE44-426FCC4071F7}"/>
                  </a:ext>
                </a:extLst>
              </p:cNvPr>
              <p:cNvSpPr/>
              <p:nvPr/>
            </p:nvSpPr>
            <p:spPr>
              <a:xfrm>
                <a:off x="9989705" y="3265996"/>
                <a:ext cx="1985045"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D4140E80-C007-448C-ADFE-E385ECAC3A0B}"/>
                  </a:ext>
                </a:extLst>
              </p:cNvPr>
              <p:cNvSpPr txBox="1"/>
              <p:nvPr/>
            </p:nvSpPr>
            <p:spPr>
              <a:xfrm>
                <a:off x="10294836" y="3378379"/>
                <a:ext cx="1625251" cy="861774"/>
              </a:xfrm>
              <a:prstGeom prst="rect">
                <a:avLst/>
              </a:prstGeom>
              <a:noFill/>
            </p:spPr>
            <p:txBody>
              <a:bodyPr wrap="square" rtlCol="0">
                <a:spAutoFit/>
              </a:bodyPr>
              <a:lstStyle/>
              <a:p>
                <a:r>
                  <a:rPr lang="en-US" sz="1000" dirty="0">
                    <a:solidFill>
                      <a:schemeClr val="bg1"/>
                    </a:solidFill>
                  </a:rPr>
                  <a:t>10-month site revisit</a:t>
                </a:r>
              </a:p>
              <a:p>
                <a:r>
                  <a:rPr lang="en-US" sz="1000" dirty="0">
                    <a:solidFill>
                      <a:schemeClr val="bg1"/>
                    </a:solidFill>
                  </a:rPr>
                  <a:t>Monitoring Based Commissioning</a:t>
                </a:r>
              </a:p>
              <a:p>
                <a:r>
                  <a:rPr lang="en-US" sz="1000" dirty="0">
                    <a:solidFill>
                      <a:schemeClr val="bg1"/>
                    </a:solidFill>
                  </a:rPr>
                  <a:t>*Occupant Comfort Survey</a:t>
                </a:r>
              </a:p>
            </p:txBody>
          </p:sp>
        </p:grpSp>
        <p:grpSp>
          <p:nvGrpSpPr>
            <p:cNvPr id="70" name="Group 69">
              <a:extLst>
                <a:ext uri="{FF2B5EF4-FFF2-40B4-BE49-F238E27FC236}">
                  <a16:creationId xmlns:a16="http://schemas.microsoft.com/office/drawing/2014/main" id="{B961ED62-0EF2-4722-8E64-687CC4561D94}"/>
                </a:ext>
              </a:extLst>
            </p:cNvPr>
            <p:cNvGrpSpPr/>
            <p:nvPr/>
          </p:nvGrpSpPr>
          <p:grpSpPr>
            <a:xfrm>
              <a:off x="9988826" y="2720365"/>
              <a:ext cx="1805598" cy="1066662"/>
              <a:chOff x="9988826" y="2064388"/>
              <a:chExt cx="1805598" cy="1066662"/>
            </a:xfrm>
          </p:grpSpPr>
          <p:sp>
            <p:nvSpPr>
              <p:cNvPr id="17" name="Arrow: Pentagon 16">
                <a:extLst>
                  <a:ext uri="{FF2B5EF4-FFF2-40B4-BE49-F238E27FC236}">
                    <a16:creationId xmlns:a16="http://schemas.microsoft.com/office/drawing/2014/main" id="{7FB600A2-B1CF-43A9-B7E8-DA0A9F1602A7}"/>
                  </a:ext>
                </a:extLst>
              </p:cNvPr>
              <p:cNvSpPr/>
              <p:nvPr/>
            </p:nvSpPr>
            <p:spPr>
              <a:xfrm>
                <a:off x="9988826" y="2064388"/>
                <a:ext cx="1805598" cy="1066662"/>
              </a:xfrm>
              <a:prstGeom prst="homePlat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E315069D-5DAD-4965-A150-40DF36BE1128}"/>
                  </a:ext>
                </a:extLst>
              </p:cNvPr>
              <p:cNvSpPr txBox="1"/>
              <p:nvPr/>
            </p:nvSpPr>
            <p:spPr>
              <a:xfrm>
                <a:off x="10235959" y="2305259"/>
                <a:ext cx="1558464" cy="553998"/>
              </a:xfrm>
              <a:prstGeom prst="rect">
                <a:avLst/>
              </a:prstGeom>
              <a:noFill/>
            </p:spPr>
            <p:txBody>
              <a:bodyPr wrap="square" rtlCol="0">
                <a:spAutoFit/>
              </a:bodyPr>
              <a:lstStyle/>
              <a:p>
                <a:r>
                  <a:rPr lang="en-US" sz="1000" dirty="0">
                    <a:solidFill>
                      <a:schemeClr val="bg1"/>
                    </a:solidFill>
                  </a:rPr>
                  <a:t>8.1 Post-Occupancy  energy performance comparison</a:t>
                </a:r>
              </a:p>
            </p:txBody>
          </p:sp>
        </p:grpSp>
        <p:grpSp>
          <p:nvGrpSpPr>
            <p:cNvPr id="64" name="Group 63">
              <a:extLst>
                <a:ext uri="{FF2B5EF4-FFF2-40B4-BE49-F238E27FC236}">
                  <a16:creationId xmlns:a16="http://schemas.microsoft.com/office/drawing/2014/main" id="{6CF7810D-2DFB-49C7-9C59-DC1CD1C1A8D1}"/>
                </a:ext>
              </a:extLst>
            </p:cNvPr>
            <p:cNvGrpSpPr/>
            <p:nvPr/>
          </p:nvGrpSpPr>
          <p:grpSpPr>
            <a:xfrm>
              <a:off x="7580586" y="2720238"/>
              <a:ext cx="2726289" cy="1066662"/>
              <a:chOff x="7580586" y="2064261"/>
              <a:chExt cx="2726289" cy="1066662"/>
            </a:xfrm>
          </p:grpSpPr>
          <p:sp>
            <p:nvSpPr>
              <p:cNvPr id="20" name="Arrow: Pentagon 19">
                <a:extLst>
                  <a:ext uri="{FF2B5EF4-FFF2-40B4-BE49-F238E27FC236}">
                    <a16:creationId xmlns:a16="http://schemas.microsoft.com/office/drawing/2014/main" id="{243F1713-0020-47F2-AB22-2B53EDB87024}"/>
                  </a:ext>
                </a:extLst>
              </p:cNvPr>
              <p:cNvSpPr/>
              <p:nvPr/>
            </p:nvSpPr>
            <p:spPr>
              <a:xfrm>
                <a:off x="7580586" y="2064261"/>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2ACF00BA-1BD4-4593-8513-8E276213C003}"/>
                  </a:ext>
                </a:extLst>
              </p:cNvPr>
              <p:cNvSpPr txBox="1"/>
              <p:nvPr/>
            </p:nvSpPr>
            <p:spPr>
              <a:xfrm>
                <a:off x="7938767" y="2215808"/>
                <a:ext cx="1887706" cy="707886"/>
              </a:xfrm>
              <a:prstGeom prst="rect">
                <a:avLst/>
              </a:prstGeom>
              <a:noFill/>
            </p:spPr>
            <p:txBody>
              <a:bodyPr wrap="square" rtlCol="0">
                <a:spAutoFit/>
              </a:bodyPr>
              <a:lstStyle/>
              <a:p>
                <a:r>
                  <a:rPr lang="en-US" sz="1000" dirty="0">
                    <a:solidFill>
                      <a:schemeClr val="bg1"/>
                    </a:solidFill>
                  </a:rPr>
                  <a:t>7.1 As-designed Energy Performance</a:t>
                </a:r>
              </a:p>
              <a:p>
                <a:r>
                  <a:rPr lang="en-US" sz="1000" dirty="0">
                    <a:solidFill>
                      <a:schemeClr val="bg1"/>
                    </a:solidFill>
                  </a:rPr>
                  <a:t>7.2 Change Orders</a:t>
                </a:r>
              </a:p>
              <a:p>
                <a:r>
                  <a:rPr lang="en-US" sz="1000" dirty="0">
                    <a:solidFill>
                      <a:schemeClr val="bg1"/>
                    </a:solidFill>
                  </a:rPr>
                  <a:t>7.3 As-built energy performance</a:t>
                </a:r>
              </a:p>
            </p:txBody>
          </p:sp>
        </p:grpSp>
        <p:grpSp>
          <p:nvGrpSpPr>
            <p:cNvPr id="63" name="Group 62">
              <a:extLst>
                <a:ext uri="{FF2B5EF4-FFF2-40B4-BE49-F238E27FC236}">
                  <a16:creationId xmlns:a16="http://schemas.microsoft.com/office/drawing/2014/main" id="{2CBAB5B4-FDBF-4B3E-9A96-9DBC09FBE4EB}"/>
                </a:ext>
              </a:extLst>
            </p:cNvPr>
            <p:cNvGrpSpPr/>
            <p:nvPr/>
          </p:nvGrpSpPr>
          <p:grpSpPr>
            <a:xfrm>
              <a:off x="7611141" y="3921973"/>
              <a:ext cx="2726289" cy="1066662"/>
              <a:chOff x="7611141" y="3265996"/>
              <a:chExt cx="2726289" cy="1066662"/>
            </a:xfrm>
          </p:grpSpPr>
          <p:sp>
            <p:nvSpPr>
              <p:cNvPr id="59" name="Arrow: Pentagon 58">
                <a:extLst>
                  <a:ext uri="{FF2B5EF4-FFF2-40B4-BE49-F238E27FC236}">
                    <a16:creationId xmlns:a16="http://schemas.microsoft.com/office/drawing/2014/main" id="{DF2CB83E-04BC-43B0-A925-C9B484F799C0}"/>
                  </a:ext>
                </a:extLst>
              </p:cNvPr>
              <p:cNvSpPr/>
              <p:nvPr/>
            </p:nvSpPr>
            <p:spPr>
              <a:xfrm>
                <a:off x="7611141" y="3265996"/>
                <a:ext cx="2726289" cy="1066662"/>
              </a:xfrm>
              <a:prstGeom prst="homePlat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9D1A5FA5-D11E-440D-A466-E89A1C66A362}"/>
                  </a:ext>
                </a:extLst>
              </p:cNvPr>
              <p:cNvSpPr txBox="1"/>
              <p:nvPr/>
            </p:nvSpPr>
            <p:spPr>
              <a:xfrm>
                <a:off x="7998929" y="3418920"/>
                <a:ext cx="1887706" cy="707886"/>
              </a:xfrm>
              <a:prstGeom prst="rect">
                <a:avLst/>
              </a:prstGeom>
              <a:noFill/>
            </p:spPr>
            <p:txBody>
              <a:bodyPr wrap="square" rtlCol="0">
                <a:spAutoFit/>
              </a:bodyPr>
              <a:lstStyle/>
              <a:p>
                <a:r>
                  <a:rPr lang="en-US" sz="1000" dirty="0">
                    <a:solidFill>
                      <a:schemeClr val="bg1"/>
                    </a:solidFill>
                  </a:rPr>
                  <a:t>Onsite Cx activities;</a:t>
                </a:r>
              </a:p>
              <a:p>
                <a:r>
                  <a:rPr lang="en-US" sz="1000" dirty="0">
                    <a:solidFill>
                      <a:schemeClr val="bg1"/>
                    </a:solidFill>
                  </a:rPr>
                  <a:t>Coordination with model reviews; O&amp;M manuals, O&amp;M training; Retro-Cx planning</a:t>
                </a:r>
              </a:p>
            </p:txBody>
          </p:sp>
        </p:grpSp>
        <p:grpSp>
          <p:nvGrpSpPr>
            <p:cNvPr id="60" name="Group 59">
              <a:extLst>
                <a:ext uri="{FF2B5EF4-FFF2-40B4-BE49-F238E27FC236}">
                  <a16:creationId xmlns:a16="http://schemas.microsoft.com/office/drawing/2014/main" id="{467786CF-C597-4CCD-AD79-0BF79CF07FC6}"/>
                </a:ext>
              </a:extLst>
            </p:cNvPr>
            <p:cNvGrpSpPr/>
            <p:nvPr/>
          </p:nvGrpSpPr>
          <p:grpSpPr>
            <a:xfrm>
              <a:off x="5566996" y="3908016"/>
              <a:ext cx="2443937" cy="1066662"/>
              <a:chOff x="5576935" y="3252039"/>
              <a:chExt cx="2443937" cy="1066662"/>
            </a:xfrm>
          </p:grpSpPr>
          <p:sp>
            <p:nvSpPr>
              <p:cNvPr id="47" name="Arrow: Pentagon 46">
                <a:extLst>
                  <a:ext uri="{FF2B5EF4-FFF2-40B4-BE49-F238E27FC236}">
                    <a16:creationId xmlns:a16="http://schemas.microsoft.com/office/drawing/2014/main" id="{6398FDAE-CAFA-4A6A-9374-BDBD6859AFBA}"/>
                  </a:ext>
                </a:extLst>
              </p:cNvPr>
              <p:cNvSpPr/>
              <p:nvPr/>
            </p:nvSpPr>
            <p:spPr>
              <a:xfrm>
                <a:off x="5576935" y="3252039"/>
                <a:ext cx="2443937"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6AFE6F6D-CFA2-4AAD-8011-5FB9D6414948}"/>
                  </a:ext>
                </a:extLst>
              </p:cNvPr>
              <p:cNvSpPr txBox="1"/>
              <p:nvPr/>
            </p:nvSpPr>
            <p:spPr>
              <a:xfrm>
                <a:off x="5969739" y="3341976"/>
                <a:ext cx="1612734" cy="861774"/>
              </a:xfrm>
              <a:prstGeom prst="rect">
                <a:avLst/>
              </a:prstGeom>
              <a:noFill/>
            </p:spPr>
            <p:txBody>
              <a:bodyPr wrap="square" rtlCol="0">
                <a:spAutoFit/>
              </a:bodyPr>
              <a:lstStyle/>
              <a:p>
                <a:r>
                  <a:rPr lang="en-US" sz="1000" dirty="0">
                    <a:solidFill>
                      <a:schemeClr val="bg1"/>
                    </a:solidFill>
                  </a:rPr>
                  <a:t>CxA: Peer review dwg sets, Cx spec, pre-functional checklists;</a:t>
                </a:r>
              </a:p>
              <a:p>
                <a:r>
                  <a:rPr lang="en-US" sz="1000" dirty="0">
                    <a:solidFill>
                      <a:schemeClr val="bg1"/>
                    </a:solidFill>
                  </a:rPr>
                  <a:t>Coordination with model reviews</a:t>
                </a:r>
              </a:p>
            </p:txBody>
          </p:sp>
        </p:grpSp>
        <p:grpSp>
          <p:nvGrpSpPr>
            <p:cNvPr id="51" name="Group 50">
              <a:extLst>
                <a:ext uri="{FF2B5EF4-FFF2-40B4-BE49-F238E27FC236}">
                  <a16:creationId xmlns:a16="http://schemas.microsoft.com/office/drawing/2014/main" id="{0A5ED681-4E88-4886-A165-0765D03A2C6F}"/>
                </a:ext>
              </a:extLst>
            </p:cNvPr>
            <p:cNvGrpSpPr/>
            <p:nvPr/>
          </p:nvGrpSpPr>
          <p:grpSpPr>
            <a:xfrm>
              <a:off x="5570881" y="2711237"/>
              <a:ext cx="2449991" cy="1066662"/>
              <a:chOff x="5570881" y="2055260"/>
              <a:chExt cx="2449991" cy="1066662"/>
            </a:xfrm>
          </p:grpSpPr>
          <p:sp>
            <p:nvSpPr>
              <p:cNvPr id="21" name="Arrow: Pentagon 20">
                <a:extLst>
                  <a:ext uri="{FF2B5EF4-FFF2-40B4-BE49-F238E27FC236}">
                    <a16:creationId xmlns:a16="http://schemas.microsoft.com/office/drawing/2014/main" id="{03ED1733-C0D3-4D03-9309-2AD61D471C50}"/>
                  </a:ext>
                </a:extLst>
              </p:cNvPr>
              <p:cNvSpPr/>
              <p:nvPr/>
            </p:nvSpPr>
            <p:spPr>
              <a:xfrm>
                <a:off x="5570881" y="2055260"/>
                <a:ext cx="2449991" cy="1066662"/>
              </a:xfrm>
              <a:prstGeom prst="homePlat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B8239F1-6415-4FEB-9194-E8136194FF36}"/>
                  </a:ext>
                </a:extLst>
              </p:cNvPr>
              <p:cNvSpPr txBox="1"/>
              <p:nvPr/>
            </p:nvSpPr>
            <p:spPr>
              <a:xfrm>
                <a:off x="5940108" y="2094654"/>
                <a:ext cx="1663503" cy="1015663"/>
              </a:xfrm>
              <a:prstGeom prst="rect">
                <a:avLst/>
              </a:prstGeom>
              <a:noFill/>
            </p:spPr>
            <p:txBody>
              <a:bodyPr wrap="square" rtlCol="0">
                <a:spAutoFit/>
              </a:bodyPr>
              <a:lstStyle/>
              <a:p>
                <a:r>
                  <a:rPr lang="en-US" sz="1000" dirty="0">
                    <a:solidFill>
                      <a:schemeClr val="bg1"/>
                    </a:solidFill>
                  </a:rPr>
                  <a:t>6.6 Design integration &amp; optimization (50%, 95%)</a:t>
                </a:r>
              </a:p>
              <a:p>
                <a:r>
                  <a:rPr lang="en-US" sz="1000" dirty="0">
                    <a:solidFill>
                      <a:schemeClr val="bg1"/>
                    </a:solidFill>
                  </a:rPr>
                  <a:t>6.7 Simulation aided value engineering</a:t>
                </a:r>
              </a:p>
              <a:p>
                <a:r>
                  <a:rPr lang="en-US" sz="1000" dirty="0">
                    <a:solidFill>
                      <a:schemeClr val="bg1"/>
                    </a:solidFill>
                  </a:rPr>
                  <a:t>7.1 As-designed Energy Performance</a:t>
                </a:r>
              </a:p>
            </p:txBody>
          </p:sp>
        </p:grpSp>
        <p:sp>
          <p:nvSpPr>
            <p:cNvPr id="5" name="TextBox 4">
              <a:extLst>
                <a:ext uri="{FF2B5EF4-FFF2-40B4-BE49-F238E27FC236}">
                  <a16:creationId xmlns:a16="http://schemas.microsoft.com/office/drawing/2014/main" id="{03C0A216-5073-441D-8E9D-823CA1FAFDE3}"/>
                </a:ext>
              </a:extLst>
            </p:cNvPr>
            <p:cNvSpPr txBox="1"/>
            <p:nvPr/>
          </p:nvSpPr>
          <p:spPr>
            <a:xfrm>
              <a:off x="838200" y="1710560"/>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140226" y="1710560"/>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3846443" y="1710558"/>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549347" y="1711879"/>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590182" y="1704576"/>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9988826" y="1711878"/>
              <a:ext cx="1364974" cy="646331"/>
            </a:xfrm>
            <a:prstGeom prst="rect">
              <a:avLst/>
            </a:prstGeom>
            <a:noFill/>
            <a:ln>
              <a:noFill/>
            </a:ln>
          </p:spPr>
          <p:txBody>
            <a:bodyPr wrap="square" rtlCol="0">
              <a:spAutoFit/>
            </a:bodyPr>
            <a:lstStyle/>
            <a:p>
              <a:pPr algn="ctr"/>
              <a:r>
                <a:rPr lang="en-US" dirty="0"/>
                <a:t>Post Occupancy</a:t>
              </a:r>
            </a:p>
          </p:txBody>
        </p:sp>
        <p:grpSp>
          <p:nvGrpSpPr>
            <p:cNvPr id="29" name="Group 28">
              <a:extLst>
                <a:ext uri="{FF2B5EF4-FFF2-40B4-BE49-F238E27FC236}">
                  <a16:creationId xmlns:a16="http://schemas.microsoft.com/office/drawing/2014/main" id="{38500478-DA41-4C70-949D-A786FE87A0CF}"/>
                </a:ext>
              </a:extLst>
            </p:cNvPr>
            <p:cNvGrpSpPr/>
            <p:nvPr/>
          </p:nvGrpSpPr>
          <p:grpSpPr>
            <a:xfrm>
              <a:off x="834497" y="5309220"/>
              <a:ext cx="898619" cy="864706"/>
              <a:chOff x="2156792" y="4691271"/>
              <a:chExt cx="898619" cy="864706"/>
            </a:xfrm>
          </p:grpSpPr>
          <p:sp>
            <p:nvSpPr>
              <p:cNvPr id="30" name="Oval 29">
                <a:extLst>
                  <a:ext uri="{FF2B5EF4-FFF2-40B4-BE49-F238E27FC236}">
                    <a16:creationId xmlns:a16="http://schemas.microsoft.com/office/drawing/2014/main" id="{70A33510-63E6-4960-A33B-A70288F24EC0}"/>
                  </a:ext>
                </a:extLst>
              </p:cNvPr>
              <p:cNvSpPr/>
              <p:nvPr/>
            </p:nvSpPr>
            <p:spPr>
              <a:xfrm>
                <a:off x="2156792" y="4691271"/>
                <a:ext cx="891600" cy="864706"/>
              </a:xfrm>
              <a:prstGeom prst="ellips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B57799-16BA-4436-8DBD-088AB392D5CF}"/>
                  </a:ext>
                </a:extLst>
              </p:cNvPr>
              <p:cNvSpPr/>
              <p:nvPr/>
            </p:nvSpPr>
            <p:spPr>
              <a:xfrm>
                <a:off x="2163810" y="4923569"/>
                <a:ext cx="891601" cy="400110"/>
              </a:xfrm>
              <a:prstGeom prst="rect">
                <a:avLst/>
              </a:prstGeom>
            </p:spPr>
            <p:txBody>
              <a:bodyPr wrap="square">
                <a:spAutoFit/>
              </a:bodyPr>
              <a:lstStyle/>
              <a:p>
                <a:pPr algn="ctr"/>
                <a:r>
                  <a:rPr lang="en-US" sz="1000" dirty="0">
                    <a:solidFill>
                      <a:schemeClr val="bg1"/>
                    </a:solidFill>
                  </a:rPr>
                  <a:t>5.5 Energy Charrette</a:t>
                </a:r>
              </a:p>
            </p:txBody>
          </p:sp>
        </p:grpSp>
        <p:grpSp>
          <p:nvGrpSpPr>
            <p:cNvPr id="38" name="Group 37">
              <a:extLst>
                <a:ext uri="{FF2B5EF4-FFF2-40B4-BE49-F238E27FC236}">
                  <a16:creationId xmlns:a16="http://schemas.microsoft.com/office/drawing/2014/main" id="{96D33783-BE07-4B56-A8E3-FA69C43F7017}"/>
                </a:ext>
              </a:extLst>
            </p:cNvPr>
            <p:cNvGrpSpPr/>
            <p:nvPr/>
          </p:nvGrpSpPr>
          <p:grpSpPr>
            <a:xfrm>
              <a:off x="2354258" y="5116091"/>
              <a:ext cx="1298344" cy="1250964"/>
              <a:chOff x="2027911" y="4691270"/>
              <a:chExt cx="897457" cy="864706"/>
            </a:xfrm>
          </p:grpSpPr>
          <p:sp>
            <p:nvSpPr>
              <p:cNvPr id="39" name="Oval 38">
                <a:extLst>
                  <a:ext uri="{FF2B5EF4-FFF2-40B4-BE49-F238E27FC236}">
                    <a16:creationId xmlns:a16="http://schemas.microsoft.com/office/drawing/2014/main" id="{5DE086D4-350C-493A-BA3A-4BAE929BDE15}"/>
                  </a:ext>
                </a:extLst>
              </p:cNvPr>
              <p:cNvSpPr/>
              <p:nvPr/>
            </p:nvSpPr>
            <p:spPr>
              <a:xfrm>
                <a:off x="2027911" y="4691270"/>
                <a:ext cx="891600" cy="864706"/>
              </a:xfrm>
              <a:prstGeom prst="ellips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79FBDA-8A5A-49C1-9980-1169BD4448B6}"/>
                  </a:ext>
                </a:extLst>
              </p:cNvPr>
              <p:cNvSpPr/>
              <p:nvPr/>
            </p:nvSpPr>
            <p:spPr>
              <a:xfrm>
                <a:off x="2033767" y="5000262"/>
                <a:ext cx="891601" cy="553998"/>
              </a:xfrm>
              <a:prstGeom prst="rect">
                <a:avLst/>
              </a:prstGeom>
            </p:spPr>
            <p:txBody>
              <a:bodyPr wrap="square">
                <a:spAutoFit/>
              </a:bodyPr>
              <a:lstStyle/>
              <a:p>
                <a:pPr algn="ctr"/>
                <a:r>
                  <a:rPr lang="en-US" sz="1000" dirty="0">
                    <a:solidFill>
                      <a:schemeClr val="bg1"/>
                    </a:solidFill>
                  </a:rPr>
                  <a:t>50% &amp; 100% model review workshops</a:t>
                </a:r>
              </a:p>
            </p:txBody>
          </p:sp>
        </p:grpSp>
        <p:grpSp>
          <p:nvGrpSpPr>
            <p:cNvPr id="50" name="Group 49">
              <a:extLst>
                <a:ext uri="{FF2B5EF4-FFF2-40B4-BE49-F238E27FC236}">
                  <a16:creationId xmlns:a16="http://schemas.microsoft.com/office/drawing/2014/main" id="{9B0370AF-4DF4-4901-AC30-52B101C2946F}"/>
                </a:ext>
              </a:extLst>
            </p:cNvPr>
            <p:cNvGrpSpPr/>
            <p:nvPr/>
          </p:nvGrpSpPr>
          <p:grpSpPr>
            <a:xfrm>
              <a:off x="3836722" y="3899015"/>
              <a:ext cx="2096397" cy="1059832"/>
              <a:chOff x="3836722" y="3243038"/>
              <a:chExt cx="2096397" cy="1059832"/>
            </a:xfrm>
          </p:grpSpPr>
          <p:sp>
            <p:nvSpPr>
              <p:cNvPr id="41" name="Arrow: Pentagon 40">
                <a:extLst>
                  <a:ext uri="{FF2B5EF4-FFF2-40B4-BE49-F238E27FC236}">
                    <a16:creationId xmlns:a16="http://schemas.microsoft.com/office/drawing/2014/main" id="{486C2494-8F30-4533-9328-3252736B5422}"/>
                  </a:ext>
                </a:extLst>
              </p:cNvPr>
              <p:cNvSpPr/>
              <p:nvPr/>
            </p:nvSpPr>
            <p:spPr>
              <a:xfrm>
                <a:off x="3836722" y="3243038"/>
                <a:ext cx="2096397" cy="1059832"/>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7FB9AFC-3124-4FB6-AEE2-C3B987DF2B7C}"/>
                  </a:ext>
                </a:extLst>
              </p:cNvPr>
              <p:cNvSpPr txBox="1"/>
              <p:nvPr/>
            </p:nvSpPr>
            <p:spPr>
              <a:xfrm>
                <a:off x="4188578" y="3281161"/>
                <a:ext cx="1367091" cy="1015663"/>
              </a:xfrm>
              <a:prstGeom prst="rect">
                <a:avLst/>
              </a:prstGeom>
              <a:noFill/>
            </p:spPr>
            <p:txBody>
              <a:bodyPr wrap="square" rtlCol="0">
                <a:spAutoFit/>
              </a:bodyPr>
              <a:lstStyle/>
              <a:p>
                <a:r>
                  <a:rPr lang="en-US" sz="1000" dirty="0">
                    <a:solidFill>
                      <a:schemeClr val="bg1"/>
                    </a:solidFill>
                  </a:rPr>
                  <a:t>CxA: Cx Plan, OPR/BOD alignment; Peer review dwg sets, outline spec;</a:t>
                </a:r>
              </a:p>
              <a:p>
                <a:r>
                  <a:rPr lang="en-US" sz="1000" dirty="0">
                    <a:solidFill>
                      <a:schemeClr val="bg1"/>
                    </a:solidFill>
                  </a:rPr>
                  <a:t>Coordination with model reviews</a:t>
                </a:r>
              </a:p>
            </p:txBody>
          </p:sp>
        </p:grpSp>
        <p:grpSp>
          <p:nvGrpSpPr>
            <p:cNvPr id="49" name="Group 48">
              <a:extLst>
                <a:ext uri="{FF2B5EF4-FFF2-40B4-BE49-F238E27FC236}">
                  <a16:creationId xmlns:a16="http://schemas.microsoft.com/office/drawing/2014/main" id="{8966ED6F-5F1C-46A3-A386-B901CE5FBB86}"/>
                </a:ext>
              </a:extLst>
            </p:cNvPr>
            <p:cNvGrpSpPr/>
            <p:nvPr/>
          </p:nvGrpSpPr>
          <p:grpSpPr>
            <a:xfrm>
              <a:off x="3856165" y="2711237"/>
              <a:ext cx="2104895" cy="1059831"/>
              <a:chOff x="3856165" y="2055260"/>
              <a:chExt cx="2104895" cy="1059831"/>
            </a:xfrm>
          </p:grpSpPr>
          <p:sp>
            <p:nvSpPr>
              <p:cNvPr id="22" name="Arrow: Pentagon 21">
                <a:extLst>
                  <a:ext uri="{FF2B5EF4-FFF2-40B4-BE49-F238E27FC236}">
                    <a16:creationId xmlns:a16="http://schemas.microsoft.com/office/drawing/2014/main" id="{6F848180-8499-4EA3-8336-13169DB5A59F}"/>
                  </a:ext>
                </a:extLst>
              </p:cNvPr>
              <p:cNvSpPr/>
              <p:nvPr/>
            </p:nvSpPr>
            <p:spPr>
              <a:xfrm>
                <a:off x="3856165" y="2055260"/>
                <a:ext cx="2104895" cy="1059831"/>
              </a:xfrm>
              <a:prstGeom prst="homePlat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FC7FEAF-A242-4C5A-BDF0-A7CCCE0CCFEB}"/>
                  </a:ext>
                </a:extLst>
              </p:cNvPr>
              <p:cNvSpPr txBox="1"/>
              <p:nvPr/>
            </p:nvSpPr>
            <p:spPr>
              <a:xfrm>
                <a:off x="4216662" y="2087481"/>
                <a:ext cx="1535487" cy="1015663"/>
              </a:xfrm>
              <a:prstGeom prst="rect">
                <a:avLst/>
              </a:prstGeom>
              <a:noFill/>
            </p:spPr>
            <p:txBody>
              <a:bodyPr wrap="square" rtlCol="0">
                <a:spAutoFit/>
              </a:bodyPr>
              <a:lstStyle/>
              <a:p>
                <a:r>
                  <a:rPr lang="en-US" sz="1000" dirty="0">
                    <a:solidFill>
                      <a:schemeClr val="bg1"/>
                    </a:solidFill>
                  </a:rPr>
                  <a:t>6.5 Design refinement model (50%)</a:t>
                </a:r>
              </a:p>
              <a:p>
                <a:r>
                  <a:rPr lang="en-US" sz="1000" dirty="0">
                    <a:solidFill>
                      <a:schemeClr val="bg1"/>
                    </a:solidFill>
                  </a:rPr>
                  <a:t>6.6 Design integration &amp; optimization (100%)</a:t>
                </a:r>
              </a:p>
              <a:p>
                <a:r>
                  <a:rPr lang="en-US" sz="1000" dirty="0">
                    <a:solidFill>
                      <a:schemeClr val="bg1"/>
                    </a:solidFill>
                  </a:rPr>
                  <a:t>6.7 Simulation aided value engineering</a:t>
                </a:r>
              </a:p>
            </p:txBody>
          </p:sp>
        </p:grpSp>
        <p:grpSp>
          <p:nvGrpSpPr>
            <p:cNvPr id="44" name="Group 43">
              <a:extLst>
                <a:ext uri="{FF2B5EF4-FFF2-40B4-BE49-F238E27FC236}">
                  <a16:creationId xmlns:a16="http://schemas.microsoft.com/office/drawing/2014/main" id="{A7ECD541-BEEE-4900-A694-401BBDDAB89C}"/>
                </a:ext>
              </a:extLst>
            </p:cNvPr>
            <p:cNvGrpSpPr/>
            <p:nvPr/>
          </p:nvGrpSpPr>
          <p:grpSpPr>
            <a:xfrm>
              <a:off x="4057518" y="5130754"/>
              <a:ext cx="1283834" cy="1233818"/>
              <a:chOff x="2156792" y="4691271"/>
              <a:chExt cx="899759" cy="864706"/>
            </a:xfrm>
          </p:grpSpPr>
          <p:sp>
            <p:nvSpPr>
              <p:cNvPr id="45" name="Oval 44">
                <a:extLst>
                  <a:ext uri="{FF2B5EF4-FFF2-40B4-BE49-F238E27FC236}">
                    <a16:creationId xmlns:a16="http://schemas.microsoft.com/office/drawing/2014/main" id="{A47CAA87-E647-4AC6-93A1-BC455F69E5B3}"/>
                  </a:ext>
                </a:extLst>
              </p:cNvPr>
              <p:cNvSpPr/>
              <p:nvPr/>
            </p:nvSpPr>
            <p:spPr>
              <a:xfrm>
                <a:off x="2156792" y="4691271"/>
                <a:ext cx="891600" cy="864706"/>
              </a:xfrm>
              <a:prstGeom prst="ellipse">
                <a:avLst/>
              </a:prstGeom>
              <a:solidFill>
                <a:srgbClr val="7B9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002873FA-892E-460C-A39B-060712E59D51}"/>
                  </a:ext>
                </a:extLst>
              </p:cNvPr>
              <p:cNvSpPr/>
              <p:nvPr/>
            </p:nvSpPr>
            <p:spPr>
              <a:xfrm>
                <a:off x="2164950" y="498044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26" name="Group 25">
              <a:extLst>
                <a:ext uri="{FF2B5EF4-FFF2-40B4-BE49-F238E27FC236}">
                  <a16:creationId xmlns:a16="http://schemas.microsoft.com/office/drawing/2014/main" id="{E180B735-7174-4AB8-BE2E-F9EEE2820146}"/>
                </a:ext>
              </a:extLst>
            </p:cNvPr>
            <p:cNvGrpSpPr/>
            <p:nvPr/>
          </p:nvGrpSpPr>
          <p:grpSpPr>
            <a:xfrm>
              <a:off x="2151948" y="2704407"/>
              <a:ext cx="2114884" cy="1067514"/>
              <a:chOff x="3296870" y="1099216"/>
              <a:chExt cx="1752104" cy="1067514"/>
            </a:xfrm>
          </p:grpSpPr>
          <p:sp>
            <p:nvSpPr>
              <p:cNvPr id="27" name="Arrow: Pentagon 26">
                <a:extLst>
                  <a:ext uri="{FF2B5EF4-FFF2-40B4-BE49-F238E27FC236}">
                    <a16:creationId xmlns:a16="http://schemas.microsoft.com/office/drawing/2014/main" id="{B8003006-D334-4662-ACAD-5005C20DCEF6}"/>
                  </a:ext>
                </a:extLst>
              </p:cNvPr>
              <p:cNvSpPr/>
              <p:nvPr/>
            </p:nvSpPr>
            <p:spPr>
              <a:xfrm>
                <a:off x="3296870" y="1099216"/>
                <a:ext cx="1752104" cy="1067514"/>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E10B19E1-74C7-4168-BFB6-1BD14B5337A3}"/>
                  </a:ext>
                </a:extLst>
              </p:cNvPr>
              <p:cNvSpPr txBox="1"/>
              <p:nvPr/>
            </p:nvSpPr>
            <p:spPr>
              <a:xfrm>
                <a:off x="3473812" y="1127703"/>
                <a:ext cx="1239089" cy="1015663"/>
              </a:xfrm>
              <a:prstGeom prst="rect">
                <a:avLst/>
              </a:prstGeom>
              <a:noFill/>
            </p:spPr>
            <p:txBody>
              <a:bodyPr wrap="square" rtlCol="0">
                <a:spAutoFit/>
              </a:bodyPr>
              <a:lstStyle/>
              <a:p>
                <a:r>
                  <a:rPr lang="en-US" sz="1000" dirty="0">
                    <a:solidFill>
                      <a:schemeClr val="bg1"/>
                    </a:solidFill>
                  </a:rPr>
                  <a:t>6.3 Load reduction model </a:t>
                </a:r>
              </a:p>
              <a:p>
                <a:r>
                  <a:rPr lang="en-US" sz="1000" dirty="0">
                    <a:solidFill>
                      <a:schemeClr val="bg1"/>
                    </a:solidFill>
                  </a:rPr>
                  <a:t>6.4 HVAC system selection model</a:t>
                </a:r>
              </a:p>
              <a:p>
                <a:r>
                  <a:rPr lang="en-US" sz="1000" dirty="0">
                    <a:solidFill>
                      <a:schemeClr val="bg1"/>
                    </a:solidFill>
                  </a:rPr>
                  <a:t>6.5 Design refinement models (50%, 100%)</a:t>
                </a:r>
              </a:p>
            </p:txBody>
          </p:sp>
        </p:grpSp>
        <p:grpSp>
          <p:nvGrpSpPr>
            <p:cNvPr id="35" name="Group 34">
              <a:extLst>
                <a:ext uri="{FF2B5EF4-FFF2-40B4-BE49-F238E27FC236}">
                  <a16:creationId xmlns:a16="http://schemas.microsoft.com/office/drawing/2014/main" id="{A91324F9-6115-4572-9668-5627AFE2A99E}"/>
                </a:ext>
              </a:extLst>
            </p:cNvPr>
            <p:cNvGrpSpPr/>
            <p:nvPr/>
          </p:nvGrpSpPr>
          <p:grpSpPr>
            <a:xfrm>
              <a:off x="2170438" y="3899015"/>
              <a:ext cx="2096397" cy="1059832"/>
              <a:chOff x="3296870" y="1106897"/>
              <a:chExt cx="1669774" cy="1059832"/>
            </a:xfrm>
          </p:grpSpPr>
          <p:sp>
            <p:nvSpPr>
              <p:cNvPr id="36" name="Arrow: Pentagon 35">
                <a:extLst>
                  <a:ext uri="{FF2B5EF4-FFF2-40B4-BE49-F238E27FC236}">
                    <a16:creationId xmlns:a16="http://schemas.microsoft.com/office/drawing/2014/main" id="{4DD8C86A-C551-40B3-9C2A-00529CEEBD8E}"/>
                  </a:ext>
                </a:extLst>
              </p:cNvPr>
              <p:cNvSpPr/>
              <p:nvPr/>
            </p:nvSpPr>
            <p:spPr>
              <a:xfrm>
                <a:off x="3296870" y="1106897"/>
                <a:ext cx="1669774" cy="1059832"/>
              </a:xfrm>
              <a:prstGeom prst="homePlate">
                <a:avLst/>
              </a:prstGeom>
              <a:solidFill>
                <a:srgbClr val="64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ADD882A4-3476-42FF-9266-262174D4474C}"/>
                  </a:ext>
                </a:extLst>
              </p:cNvPr>
              <p:cNvSpPr txBox="1"/>
              <p:nvPr/>
            </p:nvSpPr>
            <p:spPr>
              <a:xfrm>
                <a:off x="3498918" y="1218342"/>
                <a:ext cx="1144618" cy="707886"/>
              </a:xfrm>
              <a:prstGeom prst="rect">
                <a:avLst/>
              </a:prstGeom>
              <a:noFill/>
            </p:spPr>
            <p:txBody>
              <a:bodyPr wrap="square" rtlCol="0">
                <a:spAutoFit/>
              </a:bodyPr>
              <a:lstStyle/>
              <a:p>
                <a:r>
                  <a:rPr lang="en-US" sz="1000" dirty="0">
                    <a:solidFill>
                      <a:schemeClr val="bg1"/>
                    </a:solidFill>
                  </a:rPr>
                  <a:t>Design Team: issue Basis of Design (BOD)</a:t>
                </a:r>
              </a:p>
              <a:p>
                <a:r>
                  <a:rPr lang="en-US" sz="1000" dirty="0">
                    <a:solidFill>
                      <a:schemeClr val="bg1"/>
                    </a:solidFill>
                  </a:rPr>
                  <a:t>CxA: Coordination with model reviews</a:t>
                </a:r>
              </a:p>
            </p:txBody>
          </p:sp>
        </p:grpSp>
        <p:grpSp>
          <p:nvGrpSpPr>
            <p:cNvPr id="23" name="Group 22">
              <a:extLst>
                <a:ext uri="{FF2B5EF4-FFF2-40B4-BE49-F238E27FC236}">
                  <a16:creationId xmlns:a16="http://schemas.microsoft.com/office/drawing/2014/main" id="{4D89C448-A996-41AF-B4AB-ADDC713A9268}"/>
                </a:ext>
              </a:extLst>
            </p:cNvPr>
            <p:cNvGrpSpPr/>
            <p:nvPr/>
          </p:nvGrpSpPr>
          <p:grpSpPr>
            <a:xfrm>
              <a:off x="593386" y="2711237"/>
              <a:ext cx="1841311" cy="1066662"/>
              <a:chOff x="1978619" y="1100068"/>
              <a:chExt cx="1669774" cy="1066662"/>
            </a:xfrm>
          </p:grpSpPr>
          <p:sp>
            <p:nvSpPr>
              <p:cNvPr id="24" name="Arrow: Pentagon 23">
                <a:extLst>
                  <a:ext uri="{FF2B5EF4-FFF2-40B4-BE49-F238E27FC236}">
                    <a16:creationId xmlns:a16="http://schemas.microsoft.com/office/drawing/2014/main" id="{9B59CA5F-C130-4544-9085-26284D29C1AD}"/>
                  </a:ext>
                </a:extLst>
              </p:cNvPr>
              <p:cNvSpPr/>
              <p:nvPr/>
            </p:nvSpPr>
            <p:spPr>
              <a:xfrm>
                <a:off x="1978619" y="1100068"/>
                <a:ext cx="1669774"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DB3BC4F7-3232-4DD0-A806-D62A651AC03C}"/>
                  </a:ext>
                </a:extLst>
              </p:cNvPr>
              <p:cNvSpPr txBox="1"/>
              <p:nvPr/>
            </p:nvSpPr>
            <p:spPr>
              <a:xfrm>
                <a:off x="2154173" y="1113184"/>
                <a:ext cx="1251415" cy="1015663"/>
              </a:xfrm>
              <a:prstGeom prst="rect">
                <a:avLst/>
              </a:prstGeom>
              <a:noFill/>
            </p:spPr>
            <p:txBody>
              <a:bodyPr wrap="square" rtlCol="0">
                <a:spAutoFit/>
              </a:bodyPr>
              <a:lstStyle/>
              <a:p>
                <a:r>
                  <a:rPr lang="en-US" sz="1000" dirty="0">
                    <a:solidFill>
                      <a:schemeClr val="bg1"/>
                    </a:solidFill>
                  </a:rPr>
                  <a:t>5.3 Climate &amp; Site Analysis</a:t>
                </a:r>
              </a:p>
              <a:p>
                <a:r>
                  <a:rPr lang="en-US" sz="1000" dirty="0">
                    <a:solidFill>
                      <a:schemeClr val="bg1"/>
                    </a:solidFill>
                  </a:rPr>
                  <a:t>5.4 Benchmarking</a:t>
                </a:r>
              </a:p>
              <a:p>
                <a:r>
                  <a:rPr lang="en-US" sz="1000" dirty="0">
                    <a:solidFill>
                      <a:schemeClr val="bg1"/>
                    </a:solidFill>
                  </a:rPr>
                  <a:t>6.1 Simple box model</a:t>
                </a:r>
              </a:p>
              <a:p>
                <a:r>
                  <a:rPr lang="en-US" sz="1000" dirty="0">
                    <a:solidFill>
                      <a:schemeClr val="bg1"/>
                    </a:solidFill>
                  </a:rPr>
                  <a:t>6.2 Conceptual design model</a:t>
                </a:r>
              </a:p>
            </p:txBody>
          </p:sp>
        </p:grpSp>
        <p:grpSp>
          <p:nvGrpSpPr>
            <p:cNvPr id="32" name="Group 31">
              <a:extLst>
                <a:ext uri="{FF2B5EF4-FFF2-40B4-BE49-F238E27FC236}">
                  <a16:creationId xmlns:a16="http://schemas.microsoft.com/office/drawing/2014/main" id="{F4785052-9F90-4A98-9683-8E8C7D42762A}"/>
                </a:ext>
              </a:extLst>
            </p:cNvPr>
            <p:cNvGrpSpPr/>
            <p:nvPr/>
          </p:nvGrpSpPr>
          <p:grpSpPr>
            <a:xfrm>
              <a:off x="593386" y="3899015"/>
              <a:ext cx="1841305" cy="1066662"/>
              <a:chOff x="1978618" y="1100068"/>
              <a:chExt cx="1841305" cy="1066662"/>
            </a:xfrm>
          </p:grpSpPr>
          <p:sp>
            <p:nvSpPr>
              <p:cNvPr id="33" name="Arrow: Pentagon 32">
                <a:extLst>
                  <a:ext uri="{FF2B5EF4-FFF2-40B4-BE49-F238E27FC236}">
                    <a16:creationId xmlns:a16="http://schemas.microsoft.com/office/drawing/2014/main" id="{2D5B5445-A618-47F2-9D08-CA50BCE27D60}"/>
                  </a:ext>
                </a:extLst>
              </p:cNvPr>
              <p:cNvSpPr/>
              <p:nvPr/>
            </p:nvSpPr>
            <p:spPr>
              <a:xfrm>
                <a:off x="1978618" y="1100068"/>
                <a:ext cx="1841305" cy="1066662"/>
              </a:xfrm>
              <a:prstGeom prst="homePlate">
                <a:avLst/>
              </a:prstGeom>
              <a:solidFill>
                <a:srgbClr val="F89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A8D7E87-CB00-4335-B92D-8E1922F5950E}"/>
                  </a:ext>
                </a:extLst>
              </p:cNvPr>
              <p:cNvSpPr txBox="1"/>
              <p:nvPr/>
            </p:nvSpPr>
            <p:spPr>
              <a:xfrm>
                <a:off x="2233008" y="1148526"/>
                <a:ext cx="1226241" cy="1015663"/>
              </a:xfrm>
              <a:prstGeom prst="rect">
                <a:avLst/>
              </a:prstGeom>
              <a:noFill/>
            </p:spPr>
            <p:txBody>
              <a:bodyPr wrap="square" rtlCol="0">
                <a:spAutoFit/>
              </a:bodyPr>
              <a:lstStyle/>
              <a:p>
                <a:r>
                  <a:rPr lang="en-US" sz="1000" dirty="0">
                    <a:solidFill>
                      <a:schemeClr val="bg1"/>
                    </a:solidFill>
                  </a:rPr>
                  <a:t>5.6 Project targets &amp; goals integrated with Owner’s Project Requirements (OPR)</a:t>
                </a:r>
              </a:p>
            </p:txBody>
          </p:sp>
        </p:grpSp>
        <p:grpSp>
          <p:nvGrpSpPr>
            <p:cNvPr id="53" name="Group 52">
              <a:extLst>
                <a:ext uri="{FF2B5EF4-FFF2-40B4-BE49-F238E27FC236}">
                  <a16:creationId xmlns:a16="http://schemas.microsoft.com/office/drawing/2014/main" id="{13D29C9A-8AED-42BA-A691-77D99746FD8D}"/>
                </a:ext>
              </a:extLst>
            </p:cNvPr>
            <p:cNvGrpSpPr/>
            <p:nvPr/>
          </p:nvGrpSpPr>
          <p:grpSpPr>
            <a:xfrm>
              <a:off x="5909385" y="5116090"/>
              <a:ext cx="1302102" cy="1254626"/>
              <a:chOff x="2156792" y="4691271"/>
              <a:chExt cx="898621" cy="865856"/>
            </a:xfrm>
          </p:grpSpPr>
          <p:sp>
            <p:nvSpPr>
              <p:cNvPr id="54" name="Oval 53">
                <a:extLst>
                  <a:ext uri="{FF2B5EF4-FFF2-40B4-BE49-F238E27FC236}">
                    <a16:creationId xmlns:a16="http://schemas.microsoft.com/office/drawing/2014/main" id="{EF2F25C5-8691-44C7-9F55-562B52CCD9AE}"/>
                  </a:ext>
                </a:extLst>
              </p:cNvPr>
              <p:cNvSpPr/>
              <p:nvPr/>
            </p:nvSpPr>
            <p:spPr>
              <a:xfrm>
                <a:off x="2156792" y="4691271"/>
                <a:ext cx="891600" cy="864706"/>
              </a:xfrm>
              <a:prstGeom prst="ellipse">
                <a:avLst/>
              </a:prstGeom>
              <a:solidFill>
                <a:srgbClr val="009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FBF649AF-0E29-4C50-AD70-1E19747B04C6}"/>
                  </a:ext>
                </a:extLst>
              </p:cNvPr>
              <p:cNvSpPr/>
              <p:nvPr/>
            </p:nvSpPr>
            <p:spPr>
              <a:xfrm>
                <a:off x="2163812" y="5003129"/>
                <a:ext cx="891601" cy="553998"/>
              </a:xfrm>
              <a:prstGeom prst="rect">
                <a:avLst/>
              </a:prstGeom>
            </p:spPr>
            <p:txBody>
              <a:bodyPr wrap="square">
                <a:spAutoFit/>
              </a:bodyPr>
              <a:lstStyle/>
              <a:p>
                <a:pPr algn="ctr"/>
                <a:r>
                  <a:rPr lang="en-US" sz="1000" dirty="0">
                    <a:solidFill>
                      <a:schemeClr val="bg1"/>
                    </a:solidFill>
                  </a:rPr>
                  <a:t>Cx &amp; model review workshops</a:t>
                </a:r>
              </a:p>
            </p:txBody>
          </p:sp>
        </p:grpSp>
        <p:grpSp>
          <p:nvGrpSpPr>
            <p:cNvPr id="66" name="Group 65">
              <a:extLst>
                <a:ext uri="{FF2B5EF4-FFF2-40B4-BE49-F238E27FC236}">
                  <a16:creationId xmlns:a16="http://schemas.microsoft.com/office/drawing/2014/main" id="{A975255F-A3FB-4339-8661-79406C061163}"/>
                </a:ext>
              </a:extLst>
            </p:cNvPr>
            <p:cNvGrpSpPr/>
            <p:nvPr/>
          </p:nvGrpSpPr>
          <p:grpSpPr>
            <a:xfrm>
              <a:off x="8049294" y="5141559"/>
              <a:ext cx="1539878" cy="1493426"/>
              <a:chOff x="2122417" y="4691272"/>
              <a:chExt cx="891601" cy="864706"/>
            </a:xfrm>
          </p:grpSpPr>
          <p:sp>
            <p:nvSpPr>
              <p:cNvPr id="67" name="Oval 66">
                <a:extLst>
                  <a:ext uri="{FF2B5EF4-FFF2-40B4-BE49-F238E27FC236}">
                    <a16:creationId xmlns:a16="http://schemas.microsoft.com/office/drawing/2014/main" id="{087CA3DA-2D83-4073-8DEE-B14BD1FEDE5C}"/>
                  </a:ext>
                </a:extLst>
              </p:cNvPr>
              <p:cNvSpPr/>
              <p:nvPr/>
            </p:nvSpPr>
            <p:spPr>
              <a:xfrm>
                <a:off x="2122418" y="4691272"/>
                <a:ext cx="891600" cy="864706"/>
              </a:xfrm>
              <a:prstGeom prst="ellipse">
                <a:avLst/>
              </a:prstGeom>
              <a:solidFill>
                <a:srgbClr val="005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848D1368-E0F5-4265-9562-8B417DE36D17}"/>
                  </a:ext>
                </a:extLst>
              </p:cNvPr>
              <p:cNvSpPr/>
              <p:nvPr/>
            </p:nvSpPr>
            <p:spPr>
              <a:xfrm>
                <a:off x="2122417" y="4908116"/>
                <a:ext cx="891601" cy="489313"/>
              </a:xfrm>
              <a:prstGeom prst="rect">
                <a:avLst/>
              </a:prstGeom>
            </p:spPr>
            <p:txBody>
              <a:bodyPr wrap="square">
                <a:spAutoFit/>
              </a:bodyPr>
              <a:lstStyle/>
              <a:p>
                <a:pPr algn="ctr"/>
                <a:r>
                  <a:rPr lang="en-US" sz="1000" dirty="0">
                    <a:solidFill>
                      <a:schemeClr val="bg1"/>
                    </a:solidFill>
                  </a:rPr>
                  <a:t>Construction kick-off;</a:t>
                </a:r>
              </a:p>
              <a:p>
                <a:pPr algn="ctr"/>
                <a:r>
                  <a:rPr lang="en-US" sz="1000" dirty="0">
                    <a:solidFill>
                      <a:schemeClr val="bg1"/>
                    </a:solidFill>
                  </a:rPr>
                  <a:t>Cx activities and meetings; model review workshops</a:t>
                </a:r>
              </a:p>
            </p:txBody>
          </p:sp>
        </p:grpSp>
        <p:grpSp>
          <p:nvGrpSpPr>
            <p:cNvPr id="73" name="Group 72">
              <a:extLst>
                <a:ext uri="{FF2B5EF4-FFF2-40B4-BE49-F238E27FC236}">
                  <a16:creationId xmlns:a16="http://schemas.microsoft.com/office/drawing/2014/main" id="{B9838733-2A72-4E19-A610-6DCD535F1619}"/>
                </a:ext>
              </a:extLst>
            </p:cNvPr>
            <p:cNvGrpSpPr/>
            <p:nvPr/>
          </p:nvGrpSpPr>
          <p:grpSpPr>
            <a:xfrm>
              <a:off x="10084318" y="5130756"/>
              <a:ext cx="1298630" cy="1252960"/>
              <a:chOff x="2156792" y="4691271"/>
              <a:chExt cx="896225" cy="864706"/>
            </a:xfrm>
          </p:grpSpPr>
          <p:sp>
            <p:nvSpPr>
              <p:cNvPr id="74" name="Oval 73">
                <a:extLst>
                  <a:ext uri="{FF2B5EF4-FFF2-40B4-BE49-F238E27FC236}">
                    <a16:creationId xmlns:a16="http://schemas.microsoft.com/office/drawing/2014/main" id="{C1B8BBF1-4307-4A8A-B071-3904650901D1}"/>
                  </a:ext>
                </a:extLst>
              </p:cNvPr>
              <p:cNvSpPr/>
              <p:nvPr/>
            </p:nvSpPr>
            <p:spPr>
              <a:xfrm>
                <a:off x="2156792" y="4691271"/>
                <a:ext cx="891600" cy="864706"/>
              </a:xfrm>
              <a:prstGeom prst="ellipse">
                <a:avLst/>
              </a:prstGeom>
              <a:solidFill>
                <a:srgbClr val="221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13F545E7-7249-4969-9649-67578F85577E}"/>
                  </a:ext>
                </a:extLst>
              </p:cNvPr>
              <p:cNvSpPr/>
              <p:nvPr/>
            </p:nvSpPr>
            <p:spPr>
              <a:xfrm>
                <a:off x="2161416" y="4932459"/>
                <a:ext cx="891601" cy="382331"/>
              </a:xfrm>
              <a:prstGeom prst="rect">
                <a:avLst/>
              </a:prstGeom>
            </p:spPr>
            <p:txBody>
              <a:bodyPr wrap="square">
                <a:spAutoFit/>
              </a:bodyPr>
              <a:lstStyle/>
              <a:p>
                <a:pPr algn="ctr"/>
                <a:r>
                  <a:rPr lang="en-US" sz="1000" dirty="0">
                    <a:solidFill>
                      <a:schemeClr val="bg1"/>
                    </a:solidFill>
                  </a:rPr>
                  <a:t>POE, Lessons Learned &amp; model review workshop</a:t>
                </a:r>
              </a:p>
            </p:txBody>
          </p:sp>
        </p:grpSp>
      </p:grpSp>
      <p:sp>
        <p:nvSpPr>
          <p:cNvPr id="78" name="TextBox 77">
            <a:extLst>
              <a:ext uri="{FF2B5EF4-FFF2-40B4-BE49-F238E27FC236}">
                <a16:creationId xmlns:a16="http://schemas.microsoft.com/office/drawing/2014/main" id="{BE358FA5-F9E9-4C48-9E59-BA999E55A050}"/>
              </a:ext>
            </a:extLst>
          </p:cNvPr>
          <p:cNvSpPr txBox="1"/>
          <p:nvPr/>
        </p:nvSpPr>
        <p:spPr>
          <a:xfrm rot="16200000">
            <a:off x="-33806" y="2858901"/>
            <a:ext cx="1054715" cy="646331"/>
          </a:xfrm>
          <a:prstGeom prst="rect">
            <a:avLst/>
          </a:prstGeom>
          <a:noFill/>
        </p:spPr>
        <p:txBody>
          <a:bodyPr wrap="square" rtlCol="0">
            <a:spAutoFit/>
          </a:bodyPr>
          <a:lstStyle/>
          <a:p>
            <a:r>
              <a:rPr lang="en-US" sz="1200" dirty="0"/>
              <a:t>ASHRAE 209 energy modeling</a:t>
            </a:r>
          </a:p>
        </p:txBody>
      </p:sp>
      <p:sp>
        <p:nvSpPr>
          <p:cNvPr id="79" name="TextBox 78">
            <a:extLst>
              <a:ext uri="{FF2B5EF4-FFF2-40B4-BE49-F238E27FC236}">
                <a16:creationId xmlns:a16="http://schemas.microsoft.com/office/drawing/2014/main" id="{9EC76B07-D4ED-427A-987F-4E5E7D4784A4}"/>
              </a:ext>
            </a:extLst>
          </p:cNvPr>
          <p:cNvSpPr txBox="1"/>
          <p:nvPr/>
        </p:nvSpPr>
        <p:spPr>
          <a:xfrm rot="16200000">
            <a:off x="-228991" y="4056055"/>
            <a:ext cx="1253107" cy="461665"/>
          </a:xfrm>
          <a:prstGeom prst="rect">
            <a:avLst/>
          </a:prstGeom>
          <a:noFill/>
        </p:spPr>
        <p:txBody>
          <a:bodyPr wrap="square" rtlCol="0">
            <a:spAutoFit/>
          </a:bodyPr>
          <a:lstStyle/>
          <a:p>
            <a:r>
              <a:rPr lang="en-US" sz="1200" dirty="0"/>
              <a:t>Commissioning activities</a:t>
            </a:r>
          </a:p>
        </p:txBody>
      </p:sp>
      <p:sp>
        <p:nvSpPr>
          <p:cNvPr id="80" name="TextBox 79">
            <a:extLst>
              <a:ext uri="{FF2B5EF4-FFF2-40B4-BE49-F238E27FC236}">
                <a16:creationId xmlns:a16="http://schemas.microsoft.com/office/drawing/2014/main" id="{D633709E-3D2D-421F-8D1C-B75DB4086C56}"/>
              </a:ext>
            </a:extLst>
          </p:cNvPr>
          <p:cNvSpPr txBox="1"/>
          <p:nvPr/>
        </p:nvSpPr>
        <p:spPr>
          <a:xfrm rot="16200000">
            <a:off x="-228991" y="5439614"/>
            <a:ext cx="1253107" cy="461665"/>
          </a:xfrm>
          <a:prstGeom prst="rect">
            <a:avLst/>
          </a:prstGeom>
          <a:noFill/>
        </p:spPr>
        <p:txBody>
          <a:bodyPr wrap="square" rtlCol="0">
            <a:spAutoFit/>
          </a:bodyPr>
          <a:lstStyle/>
          <a:p>
            <a:r>
              <a:rPr lang="en-US" sz="1200" dirty="0"/>
              <a:t>Stakeholder workshops</a:t>
            </a:r>
          </a:p>
        </p:txBody>
      </p:sp>
      <p:sp>
        <p:nvSpPr>
          <p:cNvPr id="81" name="Rectangle 80">
            <a:extLst>
              <a:ext uri="{FF2B5EF4-FFF2-40B4-BE49-F238E27FC236}">
                <a16:creationId xmlns:a16="http://schemas.microsoft.com/office/drawing/2014/main" id="{3B830BD6-5DAA-4EA0-8009-490656E95670}"/>
              </a:ext>
            </a:extLst>
          </p:cNvPr>
          <p:cNvSpPr/>
          <p:nvPr/>
        </p:nvSpPr>
        <p:spPr>
          <a:xfrm>
            <a:off x="5853236" y="3342957"/>
            <a:ext cx="2056072" cy="39576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AE6972AE-B0C0-4400-9F99-5863B3D7460A}"/>
              </a:ext>
            </a:extLst>
          </p:cNvPr>
          <p:cNvSpPr/>
          <p:nvPr/>
        </p:nvSpPr>
        <p:spPr>
          <a:xfrm>
            <a:off x="7911519" y="2845590"/>
            <a:ext cx="2374598" cy="344871"/>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Straight Arrow Connector 84">
            <a:extLst>
              <a:ext uri="{FF2B5EF4-FFF2-40B4-BE49-F238E27FC236}">
                <a16:creationId xmlns:a16="http://schemas.microsoft.com/office/drawing/2014/main" id="{08D94DE2-2E68-4EC1-BF10-9162E5517764}"/>
              </a:ext>
            </a:extLst>
          </p:cNvPr>
          <p:cNvCxnSpPr>
            <a:cxnSpLocks/>
          </p:cNvCxnSpPr>
          <p:nvPr/>
        </p:nvCxnSpPr>
        <p:spPr>
          <a:xfrm flipH="1">
            <a:off x="6853519" y="1295240"/>
            <a:ext cx="455033" cy="20429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39E3B10-0D75-40A3-9AAD-22622F98B85D}"/>
              </a:ext>
            </a:extLst>
          </p:cNvPr>
          <p:cNvSpPr txBox="1"/>
          <p:nvPr/>
        </p:nvSpPr>
        <p:spPr>
          <a:xfrm>
            <a:off x="628395" y="962268"/>
            <a:ext cx="11139532" cy="369332"/>
          </a:xfrm>
          <a:prstGeom prst="rect">
            <a:avLst/>
          </a:prstGeom>
          <a:noFill/>
        </p:spPr>
        <p:txBody>
          <a:bodyPr wrap="square" rtlCol="0">
            <a:spAutoFit/>
          </a:bodyPr>
          <a:lstStyle/>
          <a:p>
            <a:r>
              <a:rPr lang="en-US" dirty="0">
                <a:solidFill>
                  <a:srgbClr val="FF0000"/>
                </a:solidFill>
              </a:rPr>
              <a:t>Include as Basic Service if needed for Code Compliance or LEED Documentation</a:t>
            </a:r>
          </a:p>
        </p:txBody>
      </p:sp>
      <p:cxnSp>
        <p:nvCxnSpPr>
          <p:cNvPr id="87" name="Straight Arrow Connector 86">
            <a:extLst>
              <a:ext uri="{FF2B5EF4-FFF2-40B4-BE49-F238E27FC236}">
                <a16:creationId xmlns:a16="http://schemas.microsoft.com/office/drawing/2014/main" id="{ED8500A1-BB0A-4A82-8269-2C1BD240A29E}"/>
              </a:ext>
            </a:extLst>
          </p:cNvPr>
          <p:cNvCxnSpPr>
            <a:cxnSpLocks/>
          </p:cNvCxnSpPr>
          <p:nvPr/>
        </p:nvCxnSpPr>
        <p:spPr>
          <a:xfrm>
            <a:off x="7320786" y="1304060"/>
            <a:ext cx="870950" cy="14456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60188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FD229-873F-4391-851E-FFCD26066807}"/>
              </a:ext>
            </a:extLst>
          </p:cNvPr>
          <p:cNvSpPr>
            <a:spLocks noGrp="1"/>
          </p:cNvSpPr>
          <p:nvPr>
            <p:ph type="title"/>
          </p:nvPr>
        </p:nvSpPr>
        <p:spPr/>
        <p:txBody>
          <a:bodyPr/>
          <a:lstStyle/>
          <a:p>
            <a:r>
              <a:rPr lang="en-US" dirty="0"/>
              <a:t>ASHRAE 209: Optional Cycles</a:t>
            </a:r>
          </a:p>
        </p:txBody>
      </p:sp>
      <p:sp>
        <p:nvSpPr>
          <p:cNvPr id="3" name="Content Placeholder 2">
            <a:extLst>
              <a:ext uri="{FF2B5EF4-FFF2-40B4-BE49-F238E27FC236}">
                <a16:creationId xmlns:a16="http://schemas.microsoft.com/office/drawing/2014/main" id="{58642662-A212-4571-9185-D22B3C21DCAD}"/>
              </a:ext>
            </a:extLst>
          </p:cNvPr>
          <p:cNvSpPr>
            <a:spLocks noGrp="1"/>
          </p:cNvSpPr>
          <p:nvPr>
            <p:ph idx="1"/>
          </p:nvPr>
        </p:nvSpPr>
        <p:spPr/>
        <p:txBody>
          <a:bodyPr>
            <a:normAutofit lnSpcReduction="10000"/>
          </a:bodyPr>
          <a:lstStyle/>
          <a:p>
            <a:r>
              <a:rPr lang="en-US" b="1" dirty="0"/>
              <a:t>Section 7.1 “Modeling Cycle 8 – As-Designed Energy Performance”</a:t>
            </a:r>
            <a:endParaRPr lang="en-US" dirty="0"/>
          </a:p>
          <a:p>
            <a:r>
              <a:rPr lang="en-US" dirty="0"/>
              <a:t>This cycle is </a:t>
            </a:r>
            <a:r>
              <a:rPr lang="en-US" i="1" dirty="0"/>
              <a:t>strongly recommended</a:t>
            </a:r>
            <a:r>
              <a:rPr lang="en-US" dirty="0"/>
              <a:t> as a Basic Service.</a:t>
            </a:r>
          </a:p>
          <a:p>
            <a:r>
              <a:rPr lang="en-US" dirty="0"/>
              <a:t>This cycle of modeling is typically necessary to demonstrate </a:t>
            </a:r>
            <a:r>
              <a:rPr lang="en-US" b="1" dirty="0">
                <a:solidFill>
                  <a:srgbClr val="00B0F0"/>
                </a:solidFill>
              </a:rPr>
              <a:t>code compliance </a:t>
            </a:r>
            <a:r>
              <a:rPr lang="en-US" dirty="0"/>
              <a:t>under the performance path. </a:t>
            </a:r>
          </a:p>
          <a:p>
            <a:r>
              <a:rPr lang="en-US" dirty="0"/>
              <a:t>This cycle is also used for </a:t>
            </a:r>
            <a:r>
              <a:rPr lang="en-US" b="1" dirty="0">
                <a:solidFill>
                  <a:srgbClr val="669900"/>
                </a:solidFill>
              </a:rPr>
              <a:t>LEED documentation</a:t>
            </a:r>
            <a:r>
              <a:rPr lang="en-US" dirty="0"/>
              <a:t>.</a:t>
            </a:r>
          </a:p>
          <a:p>
            <a:r>
              <a:rPr lang="en-US" dirty="0"/>
              <a:t>This model is </a:t>
            </a:r>
            <a:r>
              <a:rPr lang="en-US" i="1" dirty="0"/>
              <a:t>not intended to provide design feedback</a:t>
            </a:r>
            <a:r>
              <a:rPr lang="en-US" dirty="0"/>
              <a:t>, assist with VE exercises or improve the project in any way. It is a close-out of design.</a:t>
            </a:r>
          </a:p>
          <a:p>
            <a:r>
              <a:rPr lang="en-US" dirty="0"/>
              <a:t>This cycle is conducted at the end of </a:t>
            </a:r>
            <a:r>
              <a:rPr lang="en-US" b="1" dirty="0"/>
              <a:t>CDs </a:t>
            </a:r>
            <a:r>
              <a:rPr lang="en-US" dirty="0"/>
              <a:t>(100%) for </a:t>
            </a:r>
            <a:r>
              <a:rPr lang="en-US" b="1" dirty="0">
                <a:solidFill>
                  <a:srgbClr val="00B0F0"/>
                </a:solidFill>
              </a:rPr>
              <a:t>permit</a:t>
            </a:r>
            <a:r>
              <a:rPr lang="en-US" dirty="0"/>
              <a:t> application, and often overlaps with the beginning of </a:t>
            </a:r>
            <a:r>
              <a:rPr lang="en-US" b="1" dirty="0"/>
              <a:t>CA</a:t>
            </a:r>
            <a:r>
              <a:rPr lang="en-US" dirty="0"/>
              <a:t> for </a:t>
            </a:r>
            <a:r>
              <a:rPr lang="en-US" b="1" dirty="0">
                <a:solidFill>
                  <a:srgbClr val="669900"/>
                </a:solidFill>
              </a:rPr>
              <a:t>LEED</a:t>
            </a:r>
            <a:r>
              <a:rPr lang="en-US" dirty="0"/>
              <a:t> documentation. </a:t>
            </a:r>
          </a:p>
          <a:p>
            <a:endParaRPr lang="en-US" dirty="0"/>
          </a:p>
        </p:txBody>
      </p:sp>
    </p:spTree>
    <p:extLst>
      <p:ext uri="{BB962C8B-B14F-4D97-AF65-F5344CB8AC3E}">
        <p14:creationId xmlns:p14="http://schemas.microsoft.com/office/powerpoint/2010/main" val="3977226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5324678-2345-4D1C-A017-47D10E954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FDBD54-21DF-4B28-B155-765654ADCDE0}"/>
              </a:ext>
            </a:extLst>
          </p:cNvPr>
          <p:cNvSpPr>
            <a:spLocks noGrp="1"/>
          </p:cNvSpPr>
          <p:nvPr>
            <p:ph type="title"/>
          </p:nvPr>
        </p:nvSpPr>
        <p:spPr>
          <a:xfrm>
            <a:off x="902805" y="1774801"/>
            <a:ext cx="10386390" cy="2122642"/>
          </a:xfrm>
        </p:spPr>
        <p:txBody>
          <a:bodyPr vert="horz" lIns="91440" tIns="45720" rIns="91440" bIns="45720" rtlCol="0" anchor="b">
            <a:normAutofit/>
          </a:bodyPr>
          <a:lstStyle/>
          <a:p>
            <a:pPr algn="ctr"/>
            <a:r>
              <a:rPr lang="en-US" sz="6000" dirty="0">
                <a:solidFill>
                  <a:schemeClr val="bg1"/>
                </a:solidFill>
                <a:ea typeface="+mj-ea"/>
                <a:cs typeface="+mj-cs"/>
              </a:rPr>
              <a:t>Managing Performance:</a:t>
            </a:r>
            <a:br>
              <a:rPr lang="en-US" sz="6000" dirty="0">
                <a:solidFill>
                  <a:schemeClr val="bg1"/>
                </a:solidFill>
                <a:ea typeface="+mj-ea"/>
                <a:cs typeface="+mj-cs"/>
              </a:rPr>
            </a:br>
            <a:r>
              <a:rPr lang="en-US" sz="6000" dirty="0">
                <a:solidFill>
                  <a:schemeClr val="bg1"/>
                </a:solidFill>
                <a:ea typeface="+mj-ea"/>
                <a:cs typeface="+mj-cs"/>
              </a:rPr>
              <a:t>Energy Modeling Tools</a:t>
            </a:r>
            <a:endParaRPr lang="en-US" dirty="0">
              <a:solidFill>
                <a:schemeClr val="bg1"/>
              </a:solidFill>
              <a:ea typeface="+mj-ea"/>
              <a:cs typeface="+mj-cs"/>
            </a:endParaRPr>
          </a:p>
        </p:txBody>
      </p:sp>
    </p:spTree>
    <p:extLst>
      <p:ext uri="{BB962C8B-B14F-4D97-AF65-F5344CB8AC3E}">
        <p14:creationId xmlns:p14="http://schemas.microsoft.com/office/powerpoint/2010/main" val="3791089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C0A216-5073-441D-8E9D-823CA1FAFDE3}"/>
              </a:ext>
            </a:extLst>
          </p:cNvPr>
          <p:cNvSpPr txBox="1"/>
          <p:nvPr/>
        </p:nvSpPr>
        <p:spPr>
          <a:xfrm>
            <a:off x="1136370" y="1104067"/>
            <a:ext cx="1305339" cy="646331"/>
          </a:xfrm>
          <a:prstGeom prst="rect">
            <a:avLst/>
          </a:prstGeom>
          <a:noFill/>
        </p:spPr>
        <p:txBody>
          <a:bodyPr wrap="square" rtlCol="0">
            <a:spAutoFit/>
          </a:bodyPr>
          <a:lstStyle/>
          <a:p>
            <a:pPr algn="ctr"/>
            <a:r>
              <a:rPr lang="en-US" dirty="0"/>
              <a:t>Concept Design</a:t>
            </a:r>
          </a:p>
        </p:txBody>
      </p:sp>
      <p:sp>
        <p:nvSpPr>
          <p:cNvPr id="6" name="TextBox 5">
            <a:extLst>
              <a:ext uri="{FF2B5EF4-FFF2-40B4-BE49-F238E27FC236}">
                <a16:creationId xmlns:a16="http://schemas.microsoft.com/office/drawing/2014/main" id="{FE339A8B-F772-43B2-A925-853FE3AF9EDD}"/>
              </a:ext>
            </a:extLst>
          </p:cNvPr>
          <p:cNvSpPr txBox="1"/>
          <p:nvPr/>
        </p:nvSpPr>
        <p:spPr>
          <a:xfrm>
            <a:off x="2438396" y="1104067"/>
            <a:ext cx="1706217" cy="646331"/>
          </a:xfrm>
          <a:prstGeom prst="rect">
            <a:avLst/>
          </a:prstGeom>
          <a:noFill/>
          <a:ln>
            <a:noFill/>
          </a:ln>
        </p:spPr>
        <p:txBody>
          <a:bodyPr wrap="square" rtlCol="0">
            <a:spAutoFit/>
          </a:bodyPr>
          <a:lstStyle/>
          <a:p>
            <a:pPr algn="ctr"/>
            <a:r>
              <a:rPr lang="en-US" dirty="0"/>
              <a:t>Schematic Design</a:t>
            </a:r>
          </a:p>
        </p:txBody>
      </p:sp>
      <p:sp>
        <p:nvSpPr>
          <p:cNvPr id="7" name="TextBox 6">
            <a:extLst>
              <a:ext uri="{FF2B5EF4-FFF2-40B4-BE49-F238E27FC236}">
                <a16:creationId xmlns:a16="http://schemas.microsoft.com/office/drawing/2014/main" id="{4004B5EF-6698-4288-89DC-CE9072D471DE}"/>
              </a:ext>
            </a:extLst>
          </p:cNvPr>
          <p:cNvSpPr txBox="1"/>
          <p:nvPr/>
        </p:nvSpPr>
        <p:spPr>
          <a:xfrm>
            <a:off x="4144613" y="1104065"/>
            <a:ext cx="1706216" cy="646331"/>
          </a:xfrm>
          <a:prstGeom prst="rect">
            <a:avLst/>
          </a:prstGeom>
          <a:noFill/>
        </p:spPr>
        <p:txBody>
          <a:bodyPr wrap="square" rtlCol="0">
            <a:spAutoFit/>
          </a:bodyPr>
          <a:lstStyle/>
          <a:p>
            <a:pPr algn="ctr"/>
            <a:r>
              <a:rPr lang="en-US" dirty="0"/>
              <a:t>Design Development</a:t>
            </a:r>
          </a:p>
        </p:txBody>
      </p:sp>
      <p:sp>
        <p:nvSpPr>
          <p:cNvPr id="8" name="TextBox 7">
            <a:extLst>
              <a:ext uri="{FF2B5EF4-FFF2-40B4-BE49-F238E27FC236}">
                <a16:creationId xmlns:a16="http://schemas.microsoft.com/office/drawing/2014/main" id="{CF213F22-FD8D-4E97-9F12-D31FBF1229AE}"/>
              </a:ext>
            </a:extLst>
          </p:cNvPr>
          <p:cNvSpPr txBox="1"/>
          <p:nvPr/>
        </p:nvSpPr>
        <p:spPr>
          <a:xfrm>
            <a:off x="5847517" y="1105386"/>
            <a:ext cx="2040835" cy="646331"/>
          </a:xfrm>
          <a:prstGeom prst="rect">
            <a:avLst/>
          </a:prstGeom>
          <a:noFill/>
          <a:ln>
            <a:noFill/>
          </a:ln>
        </p:spPr>
        <p:txBody>
          <a:bodyPr wrap="square" rtlCol="0">
            <a:spAutoFit/>
          </a:bodyPr>
          <a:lstStyle/>
          <a:p>
            <a:pPr algn="ctr"/>
            <a:r>
              <a:rPr lang="en-US" dirty="0"/>
              <a:t>Construction Documents</a:t>
            </a:r>
          </a:p>
        </p:txBody>
      </p:sp>
      <p:sp>
        <p:nvSpPr>
          <p:cNvPr id="9" name="TextBox 8">
            <a:extLst>
              <a:ext uri="{FF2B5EF4-FFF2-40B4-BE49-F238E27FC236}">
                <a16:creationId xmlns:a16="http://schemas.microsoft.com/office/drawing/2014/main" id="{73DD0E8C-2F11-4247-B18D-69C5EC63C640}"/>
              </a:ext>
            </a:extLst>
          </p:cNvPr>
          <p:cNvSpPr txBox="1"/>
          <p:nvPr/>
        </p:nvSpPr>
        <p:spPr>
          <a:xfrm>
            <a:off x="7888352" y="1098083"/>
            <a:ext cx="2398644" cy="646331"/>
          </a:xfrm>
          <a:prstGeom prst="rect">
            <a:avLst/>
          </a:prstGeom>
          <a:noFill/>
        </p:spPr>
        <p:txBody>
          <a:bodyPr wrap="square" rtlCol="0">
            <a:spAutoFit/>
          </a:bodyPr>
          <a:lstStyle/>
          <a:p>
            <a:pPr algn="ctr"/>
            <a:r>
              <a:rPr lang="en-US" dirty="0"/>
              <a:t>Construction Administration</a:t>
            </a:r>
          </a:p>
        </p:txBody>
      </p:sp>
      <p:sp>
        <p:nvSpPr>
          <p:cNvPr id="10" name="TextBox 9">
            <a:extLst>
              <a:ext uri="{FF2B5EF4-FFF2-40B4-BE49-F238E27FC236}">
                <a16:creationId xmlns:a16="http://schemas.microsoft.com/office/drawing/2014/main" id="{8F81E051-D2D5-4066-A0E9-71F590178752}"/>
              </a:ext>
            </a:extLst>
          </p:cNvPr>
          <p:cNvSpPr txBox="1"/>
          <p:nvPr/>
        </p:nvSpPr>
        <p:spPr>
          <a:xfrm>
            <a:off x="10286996" y="1105385"/>
            <a:ext cx="1364974" cy="646331"/>
          </a:xfrm>
          <a:prstGeom prst="rect">
            <a:avLst/>
          </a:prstGeom>
          <a:noFill/>
          <a:ln>
            <a:noFill/>
          </a:ln>
        </p:spPr>
        <p:txBody>
          <a:bodyPr wrap="square" rtlCol="0">
            <a:spAutoFit/>
          </a:bodyPr>
          <a:lstStyle/>
          <a:p>
            <a:pPr algn="ctr"/>
            <a:r>
              <a:rPr lang="en-US" dirty="0"/>
              <a:t>Post Occupancy</a:t>
            </a:r>
          </a:p>
        </p:txBody>
      </p:sp>
      <p:grpSp>
        <p:nvGrpSpPr>
          <p:cNvPr id="96" name="Group 95">
            <a:extLst>
              <a:ext uri="{FF2B5EF4-FFF2-40B4-BE49-F238E27FC236}">
                <a16:creationId xmlns:a16="http://schemas.microsoft.com/office/drawing/2014/main" id="{FB44028F-B209-4A2C-8893-F166DE3BFF57}"/>
              </a:ext>
            </a:extLst>
          </p:cNvPr>
          <p:cNvGrpSpPr/>
          <p:nvPr/>
        </p:nvGrpSpPr>
        <p:grpSpPr>
          <a:xfrm>
            <a:off x="755768" y="3435802"/>
            <a:ext cx="2130449" cy="1547786"/>
            <a:chOff x="1588140" y="3141128"/>
            <a:chExt cx="2429857" cy="1775434"/>
          </a:xfrm>
        </p:grpSpPr>
        <p:pic>
          <p:nvPicPr>
            <p:cNvPr id="97" name="Picture 96">
              <a:extLst>
                <a:ext uri="{FF2B5EF4-FFF2-40B4-BE49-F238E27FC236}">
                  <a16:creationId xmlns:a16="http://schemas.microsoft.com/office/drawing/2014/main" id="{B1F9FC63-C642-4BB3-A2DB-351D1A6A9038}"/>
                </a:ext>
              </a:extLst>
            </p:cNvPr>
            <p:cNvPicPr>
              <a:picLocks noChangeAspect="1"/>
            </p:cNvPicPr>
            <p:nvPr/>
          </p:nvPicPr>
          <p:blipFill>
            <a:blip r:embed="rId3"/>
            <a:stretch>
              <a:fillRect/>
            </a:stretch>
          </p:blipFill>
          <p:spPr>
            <a:xfrm>
              <a:off x="1588140" y="4277492"/>
              <a:ext cx="2112000" cy="441673"/>
            </a:xfrm>
            <a:prstGeom prst="rect">
              <a:avLst/>
            </a:prstGeom>
          </p:spPr>
        </p:pic>
        <p:sp>
          <p:nvSpPr>
            <p:cNvPr id="98" name="TextBox 97">
              <a:extLst>
                <a:ext uri="{FF2B5EF4-FFF2-40B4-BE49-F238E27FC236}">
                  <a16:creationId xmlns:a16="http://schemas.microsoft.com/office/drawing/2014/main" id="{29C99B6F-606D-45BD-B461-CE0E055079B4}"/>
                </a:ext>
              </a:extLst>
            </p:cNvPr>
            <p:cNvSpPr txBox="1"/>
            <p:nvPr/>
          </p:nvSpPr>
          <p:spPr>
            <a:xfrm>
              <a:off x="1612542" y="4616475"/>
              <a:ext cx="2405455" cy="300087"/>
            </a:xfrm>
            <a:prstGeom prst="rect">
              <a:avLst/>
            </a:prstGeom>
            <a:solidFill>
              <a:srgbClr val="FFFFFF">
                <a:alpha val="32941"/>
              </a:srgbClr>
            </a:solidFill>
          </p:spPr>
          <p:txBody>
            <a:bodyPr wrap="square" rtlCol="0">
              <a:spAutoFit/>
            </a:bodyPr>
            <a:lstStyle>
              <a:defPPr>
                <a:defRPr lang="en-US"/>
              </a:defPPr>
              <a:lvl1pPr>
                <a:defRPr sz="1400">
                  <a:solidFill>
                    <a:schemeClr val="bg1"/>
                  </a:solidFill>
                </a:defRPr>
              </a:lvl1pPr>
            </a:lstStyle>
            <a:p>
              <a:r>
                <a:rPr lang="en-US" sz="1100" dirty="0">
                  <a:solidFill>
                    <a:schemeClr val="tx1"/>
                  </a:solidFill>
                </a:rPr>
                <a:t>Concept modeling, Rhino (free)</a:t>
              </a:r>
            </a:p>
          </p:txBody>
        </p:sp>
        <p:pic>
          <p:nvPicPr>
            <p:cNvPr id="99" name="Picture 8" descr="Ladybug Tools | Food4Rhino">
              <a:extLst>
                <a:ext uri="{FF2B5EF4-FFF2-40B4-BE49-F238E27FC236}">
                  <a16:creationId xmlns:a16="http://schemas.microsoft.com/office/drawing/2014/main" id="{8CCFB775-AA94-47F6-AE0C-082E6C8D2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837" y="3141128"/>
              <a:ext cx="1664584" cy="11178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0" name="Group 99">
            <a:extLst>
              <a:ext uri="{FF2B5EF4-FFF2-40B4-BE49-F238E27FC236}">
                <a16:creationId xmlns:a16="http://schemas.microsoft.com/office/drawing/2014/main" id="{747C1246-D53A-474E-88C6-F74806BD5D09}"/>
              </a:ext>
            </a:extLst>
          </p:cNvPr>
          <p:cNvGrpSpPr/>
          <p:nvPr/>
        </p:nvGrpSpPr>
        <p:grpSpPr>
          <a:xfrm>
            <a:off x="299120" y="5107019"/>
            <a:ext cx="2866388" cy="1654376"/>
            <a:chOff x="628100" y="4785185"/>
            <a:chExt cx="3350825" cy="1866933"/>
          </a:xfrm>
        </p:grpSpPr>
        <p:pic>
          <p:nvPicPr>
            <p:cNvPr id="101" name="Picture 100">
              <a:extLst>
                <a:ext uri="{FF2B5EF4-FFF2-40B4-BE49-F238E27FC236}">
                  <a16:creationId xmlns:a16="http://schemas.microsoft.com/office/drawing/2014/main" id="{7AE09F5A-66AC-4AB2-A10D-598193FB5FE7}"/>
                </a:ext>
              </a:extLst>
            </p:cNvPr>
            <p:cNvPicPr>
              <a:picLocks noChangeAspect="1"/>
            </p:cNvPicPr>
            <p:nvPr/>
          </p:nvPicPr>
          <p:blipFill>
            <a:blip r:embed="rId5"/>
            <a:stretch>
              <a:fillRect/>
            </a:stretch>
          </p:blipFill>
          <p:spPr>
            <a:xfrm>
              <a:off x="628100" y="4870832"/>
              <a:ext cx="1010494" cy="541071"/>
            </a:xfrm>
            <a:prstGeom prst="rect">
              <a:avLst/>
            </a:prstGeom>
          </p:spPr>
        </p:pic>
        <p:pic>
          <p:nvPicPr>
            <p:cNvPr id="102" name="Picture 6" descr="ClimateStudio Annual Glare Analysis on Vimeo">
              <a:extLst>
                <a:ext uri="{FF2B5EF4-FFF2-40B4-BE49-F238E27FC236}">
                  <a16:creationId xmlns:a16="http://schemas.microsoft.com/office/drawing/2014/main" id="{49E10539-2C02-4109-A85D-77EE889353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5877"/>
            <a:stretch/>
          </p:blipFill>
          <p:spPr bwMode="auto">
            <a:xfrm>
              <a:off x="1431906" y="5548106"/>
              <a:ext cx="2094564" cy="1104012"/>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D976E734-B5C7-4236-BEDE-6F48A273AC16}"/>
                </a:ext>
              </a:extLst>
            </p:cNvPr>
            <p:cNvSpPr txBox="1"/>
            <p:nvPr/>
          </p:nvSpPr>
          <p:spPr>
            <a:xfrm>
              <a:off x="1513428" y="4785185"/>
              <a:ext cx="2465497" cy="677274"/>
            </a:xfrm>
            <a:prstGeom prst="rect">
              <a:avLst/>
            </a:prstGeom>
            <a:solidFill>
              <a:srgbClr val="FFFFFF">
                <a:alpha val="32941"/>
              </a:srgbClr>
            </a:solidFill>
          </p:spPr>
          <p:txBody>
            <a:bodyPr wrap="square" rtlCol="0">
              <a:spAutoFit/>
            </a:bodyPr>
            <a:lstStyle>
              <a:defPPr>
                <a:defRPr lang="en-US"/>
              </a:defPPr>
              <a:lvl1pPr>
                <a:defRPr sz="1400">
                  <a:solidFill>
                    <a:schemeClr val="bg1"/>
                  </a:solidFill>
                </a:defRPr>
              </a:lvl1pPr>
            </a:lstStyle>
            <a:p>
              <a:r>
                <a:rPr lang="en-US" sz="1100" dirty="0">
                  <a:solidFill>
                    <a:schemeClr val="tx1"/>
                  </a:solidFill>
                </a:rPr>
                <a:t>Rapid simulation of design complexities at building or campus scale, Rhino (license)</a:t>
              </a:r>
            </a:p>
          </p:txBody>
        </p:sp>
      </p:grpSp>
      <p:grpSp>
        <p:nvGrpSpPr>
          <p:cNvPr id="104" name="Group 103">
            <a:extLst>
              <a:ext uri="{FF2B5EF4-FFF2-40B4-BE49-F238E27FC236}">
                <a16:creationId xmlns:a16="http://schemas.microsoft.com/office/drawing/2014/main" id="{21CCB9AC-1A14-4829-B322-B820F1EE5F46}"/>
              </a:ext>
            </a:extLst>
          </p:cNvPr>
          <p:cNvGrpSpPr/>
          <p:nvPr/>
        </p:nvGrpSpPr>
        <p:grpSpPr>
          <a:xfrm>
            <a:off x="932544" y="1735031"/>
            <a:ext cx="1863092" cy="1663057"/>
            <a:chOff x="575630" y="1404106"/>
            <a:chExt cx="1863092" cy="1663057"/>
          </a:xfrm>
        </p:grpSpPr>
        <p:pic>
          <p:nvPicPr>
            <p:cNvPr id="105" name="Picture 4" descr="OpenStudio | BIMCommunity">
              <a:extLst>
                <a:ext uri="{FF2B5EF4-FFF2-40B4-BE49-F238E27FC236}">
                  <a16:creationId xmlns:a16="http://schemas.microsoft.com/office/drawing/2014/main" id="{01E0528C-F621-4C1E-8500-7CC3EB3C7F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174" y="2201579"/>
              <a:ext cx="1232452" cy="559104"/>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a:extLst>
                <a:ext uri="{FF2B5EF4-FFF2-40B4-BE49-F238E27FC236}">
                  <a16:creationId xmlns:a16="http://schemas.microsoft.com/office/drawing/2014/main" id="{A4EA7CCD-CD84-4C74-9ED1-EC7349B2E853}"/>
                </a:ext>
              </a:extLst>
            </p:cNvPr>
            <p:cNvSpPr txBox="1"/>
            <p:nvPr/>
          </p:nvSpPr>
          <p:spPr>
            <a:xfrm>
              <a:off x="575630" y="2636276"/>
              <a:ext cx="1863092" cy="430887"/>
            </a:xfrm>
            <a:prstGeom prst="rect">
              <a:avLst/>
            </a:prstGeom>
            <a:solidFill>
              <a:srgbClr val="FFFFFF">
                <a:alpha val="32941"/>
              </a:srgbClr>
            </a:solidFill>
          </p:spPr>
          <p:txBody>
            <a:bodyPr wrap="square" rtlCol="0">
              <a:spAutoFit/>
            </a:bodyPr>
            <a:lstStyle>
              <a:defPPr>
                <a:defRPr lang="en-US"/>
              </a:defPPr>
              <a:lvl1pPr>
                <a:defRPr sz="1400">
                  <a:solidFill>
                    <a:schemeClr val="bg1"/>
                  </a:solidFill>
                </a:defRPr>
              </a:lvl1pPr>
            </a:lstStyle>
            <a:p>
              <a:r>
                <a:rPr lang="en-US" sz="1100" dirty="0">
                  <a:solidFill>
                    <a:schemeClr val="tx1"/>
                  </a:solidFill>
                </a:rPr>
                <a:t>Concept modeling, Google </a:t>
              </a:r>
              <a:r>
                <a:rPr lang="en-US" sz="1100" dirty="0" err="1">
                  <a:solidFill>
                    <a:schemeClr val="tx1"/>
                  </a:solidFill>
                </a:rPr>
                <a:t>SketchUp+EnergyPlus</a:t>
              </a:r>
              <a:r>
                <a:rPr lang="en-US" sz="1100" dirty="0">
                  <a:solidFill>
                    <a:schemeClr val="tx1"/>
                  </a:solidFill>
                </a:rPr>
                <a:t> (free)</a:t>
              </a:r>
            </a:p>
          </p:txBody>
        </p:sp>
        <p:pic>
          <p:nvPicPr>
            <p:cNvPr id="107" name="Picture 2" descr="Viewing Simulation Results in the OpenStudio SketchUp Plug-in and  ResultsViewer - YouTube">
              <a:extLst>
                <a:ext uri="{FF2B5EF4-FFF2-40B4-BE49-F238E27FC236}">
                  <a16:creationId xmlns:a16="http://schemas.microsoft.com/office/drawing/2014/main" id="{C8D82138-8108-44E4-B3BE-C9E2A73086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596" t="17188" r="15028" b="9649"/>
            <a:stretch/>
          </p:blipFill>
          <p:spPr bwMode="auto">
            <a:xfrm>
              <a:off x="774189" y="1404106"/>
              <a:ext cx="1232452" cy="9159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8" name="Group 107">
            <a:extLst>
              <a:ext uri="{FF2B5EF4-FFF2-40B4-BE49-F238E27FC236}">
                <a16:creationId xmlns:a16="http://schemas.microsoft.com/office/drawing/2014/main" id="{74CAD270-E683-494E-85BC-9DB066DF8D7F}"/>
              </a:ext>
            </a:extLst>
          </p:cNvPr>
          <p:cNvGrpSpPr/>
          <p:nvPr/>
        </p:nvGrpSpPr>
        <p:grpSpPr>
          <a:xfrm>
            <a:off x="2711942" y="2200957"/>
            <a:ext cx="2076064" cy="2399030"/>
            <a:chOff x="3441478" y="2923235"/>
            <a:chExt cx="1932578" cy="2233223"/>
          </a:xfrm>
        </p:grpSpPr>
        <p:sp>
          <p:nvSpPr>
            <p:cNvPr id="109" name="TextBox 108">
              <a:extLst>
                <a:ext uri="{FF2B5EF4-FFF2-40B4-BE49-F238E27FC236}">
                  <a16:creationId xmlns:a16="http://schemas.microsoft.com/office/drawing/2014/main" id="{5B0E4739-7C48-4F4A-8228-C1E4B5800FFB}"/>
                </a:ext>
              </a:extLst>
            </p:cNvPr>
            <p:cNvSpPr txBox="1"/>
            <p:nvPr/>
          </p:nvSpPr>
          <p:spPr>
            <a:xfrm>
              <a:off x="3441478" y="4602460"/>
              <a:ext cx="1932578" cy="553998"/>
            </a:xfrm>
            <a:prstGeom prst="rect">
              <a:avLst/>
            </a:prstGeom>
            <a:solidFill>
              <a:srgbClr val="FFFFFF">
                <a:alpha val="32941"/>
              </a:srgbClr>
            </a:solidFill>
          </p:spPr>
          <p:txBody>
            <a:bodyPr wrap="square" rtlCol="0">
              <a:spAutoFit/>
            </a:bodyPr>
            <a:lstStyle>
              <a:defPPr>
                <a:defRPr lang="en-US"/>
              </a:defPPr>
              <a:lvl1pPr>
                <a:defRPr sz="1400">
                  <a:solidFill>
                    <a:schemeClr val="bg1"/>
                  </a:solidFill>
                </a:defRPr>
              </a:lvl1pPr>
            </a:lstStyle>
            <a:p>
              <a:r>
                <a:rPr lang="en-US" sz="1100" dirty="0">
                  <a:solidFill>
                    <a:schemeClr val="tx1"/>
                  </a:solidFill>
                </a:rPr>
                <a:t>Building simulation coupled with preliminary systems strategies, BIM  (license)</a:t>
              </a:r>
            </a:p>
          </p:txBody>
        </p:sp>
        <p:pic>
          <p:nvPicPr>
            <p:cNvPr id="110" name="Picture 10" descr="Autodesk Insight 360 - YouTube">
              <a:extLst>
                <a:ext uri="{FF2B5EF4-FFF2-40B4-BE49-F238E27FC236}">
                  <a16:creationId xmlns:a16="http://schemas.microsoft.com/office/drawing/2014/main" id="{468C78D0-65E0-48D5-9209-BA46E5613F3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159" r="11635"/>
            <a:stretch/>
          </p:blipFill>
          <p:spPr bwMode="auto">
            <a:xfrm>
              <a:off x="3470805" y="3354685"/>
              <a:ext cx="1735463" cy="1226994"/>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110">
              <a:extLst>
                <a:ext uri="{FF2B5EF4-FFF2-40B4-BE49-F238E27FC236}">
                  <a16:creationId xmlns:a16="http://schemas.microsoft.com/office/drawing/2014/main" id="{EF283092-8C03-4F66-93AF-A62C6AB71476}"/>
                </a:ext>
              </a:extLst>
            </p:cNvPr>
            <p:cNvPicPr>
              <a:picLocks noChangeAspect="1"/>
            </p:cNvPicPr>
            <p:nvPr/>
          </p:nvPicPr>
          <p:blipFill>
            <a:blip r:embed="rId10"/>
            <a:stretch>
              <a:fillRect/>
            </a:stretch>
          </p:blipFill>
          <p:spPr>
            <a:xfrm>
              <a:off x="3840304" y="2923235"/>
              <a:ext cx="1014014" cy="356576"/>
            </a:xfrm>
            <a:prstGeom prst="rect">
              <a:avLst/>
            </a:prstGeom>
          </p:spPr>
        </p:pic>
      </p:grpSp>
      <p:grpSp>
        <p:nvGrpSpPr>
          <p:cNvPr id="112" name="Group 111">
            <a:extLst>
              <a:ext uri="{FF2B5EF4-FFF2-40B4-BE49-F238E27FC236}">
                <a16:creationId xmlns:a16="http://schemas.microsoft.com/office/drawing/2014/main" id="{3E930D97-8ABE-40D8-BDFF-A3954026FE92}"/>
              </a:ext>
            </a:extLst>
          </p:cNvPr>
          <p:cNvGrpSpPr/>
          <p:nvPr/>
        </p:nvGrpSpPr>
        <p:grpSpPr>
          <a:xfrm>
            <a:off x="2985841" y="4892288"/>
            <a:ext cx="4959444" cy="1648622"/>
            <a:chOff x="4106521" y="5452207"/>
            <a:chExt cx="3981969" cy="1146178"/>
          </a:xfrm>
        </p:grpSpPr>
        <p:pic>
          <p:nvPicPr>
            <p:cNvPr id="113" name="Picture 2" descr="Modelling Multi Unit Residential Buildings (MURB) in IESVE | Upskill">
              <a:extLst>
                <a:ext uri="{FF2B5EF4-FFF2-40B4-BE49-F238E27FC236}">
                  <a16:creationId xmlns:a16="http://schemas.microsoft.com/office/drawing/2014/main" id="{52B45817-B892-49E0-B084-BADDEB1FDB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6521" y="5452207"/>
              <a:ext cx="1821261" cy="1146178"/>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 descr="2-Day IES VE HVAC &amp; Energy Modeling Training in Chicago | IBPSA">
              <a:extLst>
                <a:ext uri="{FF2B5EF4-FFF2-40B4-BE49-F238E27FC236}">
                  <a16:creationId xmlns:a16="http://schemas.microsoft.com/office/drawing/2014/main" id="{B40F6E3E-2617-4E93-9D6A-541BB36FF8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93642" y="5480190"/>
              <a:ext cx="1041369" cy="329680"/>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471683D5-1AB6-40BB-9559-47ED0A26B767}"/>
                </a:ext>
              </a:extLst>
            </p:cNvPr>
            <p:cNvSpPr txBox="1"/>
            <p:nvPr/>
          </p:nvSpPr>
          <p:spPr>
            <a:xfrm>
              <a:off x="5927782" y="5961579"/>
              <a:ext cx="2160708" cy="514283"/>
            </a:xfrm>
            <a:prstGeom prst="rect">
              <a:avLst/>
            </a:prstGeom>
            <a:solidFill>
              <a:srgbClr val="FFFFFF">
                <a:alpha val="32941"/>
              </a:srgbClr>
            </a:solidFill>
          </p:spPr>
          <p:txBody>
            <a:bodyPr wrap="square" rtlCol="0">
              <a:spAutoFit/>
            </a:bodyPr>
            <a:lstStyle>
              <a:defPPr>
                <a:defRPr lang="en-US"/>
              </a:defPPr>
              <a:lvl1pPr>
                <a:defRPr sz="1400">
                  <a:solidFill>
                    <a:schemeClr val="bg1"/>
                  </a:solidFill>
                </a:defRPr>
              </a:lvl1pPr>
            </a:lstStyle>
            <a:p>
              <a:r>
                <a:rPr lang="en-US" sz="1100" dirty="0">
                  <a:solidFill>
                    <a:schemeClr val="tx1"/>
                  </a:solidFill>
                </a:rPr>
                <a:t>Whole building energy simulation, directly imports BIM model, good with complex geometries (license)</a:t>
              </a:r>
            </a:p>
          </p:txBody>
        </p:sp>
      </p:grpSp>
      <p:grpSp>
        <p:nvGrpSpPr>
          <p:cNvPr id="116" name="Group 115">
            <a:extLst>
              <a:ext uri="{FF2B5EF4-FFF2-40B4-BE49-F238E27FC236}">
                <a16:creationId xmlns:a16="http://schemas.microsoft.com/office/drawing/2014/main" id="{CCB16953-0EA4-4C0A-A90D-06584D394EC7}"/>
              </a:ext>
            </a:extLst>
          </p:cNvPr>
          <p:cNvGrpSpPr/>
          <p:nvPr/>
        </p:nvGrpSpPr>
        <p:grpSpPr>
          <a:xfrm>
            <a:off x="4779637" y="1894153"/>
            <a:ext cx="4176593" cy="2757122"/>
            <a:chOff x="5436208" y="2609565"/>
            <a:chExt cx="3697998" cy="2514529"/>
          </a:xfrm>
        </p:grpSpPr>
        <p:sp>
          <p:nvSpPr>
            <p:cNvPr id="117" name="TextBox 116">
              <a:extLst>
                <a:ext uri="{FF2B5EF4-FFF2-40B4-BE49-F238E27FC236}">
                  <a16:creationId xmlns:a16="http://schemas.microsoft.com/office/drawing/2014/main" id="{762E3433-6C3F-45FF-9816-B3A5FC90A811}"/>
                </a:ext>
              </a:extLst>
            </p:cNvPr>
            <p:cNvSpPr txBox="1"/>
            <p:nvPr/>
          </p:nvSpPr>
          <p:spPr>
            <a:xfrm>
              <a:off x="5436208" y="4267971"/>
              <a:ext cx="3697998" cy="856123"/>
            </a:xfrm>
            <a:prstGeom prst="rect">
              <a:avLst/>
            </a:prstGeom>
            <a:solidFill>
              <a:srgbClr val="FFFFFF">
                <a:alpha val="32941"/>
              </a:srgbClr>
            </a:solidFill>
          </p:spPr>
          <p:txBody>
            <a:bodyPr wrap="square" rtlCol="0">
              <a:spAutoFit/>
            </a:bodyPr>
            <a:lstStyle>
              <a:defPPr>
                <a:defRPr lang="en-US"/>
              </a:defPPr>
              <a:lvl1pPr>
                <a:defRPr sz="1400">
                  <a:solidFill>
                    <a:schemeClr val="bg1"/>
                  </a:solidFill>
                </a:defRPr>
              </a:lvl1pPr>
            </a:lstStyle>
            <a:p>
              <a:r>
                <a:rPr lang="en-US" sz="1100" dirty="0">
                  <a:solidFill>
                    <a:schemeClr val="tx1"/>
                  </a:solidFill>
                </a:rPr>
                <a:t>Whole building energy simulation. </a:t>
              </a:r>
              <a:r>
                <a:rPr lang="en-US" sz="1100" dirty="0" err="1">
                  <a:solidFill>
                    <a:schemeClr val="tx1"/>
                  </a:solidFill>
                </a:rPr>
                <a:t>eQuest</a:t>
              </a:r>
              <a:r>
                <a:rPr lang="en-US" sz="1100" dirty="0">
                  <a:solidFill>
                    <a:schemeClr val="tx1"/>
                  </a:solidFill>
                </a:rPr>
                <a:t> is a graphic user interface for DOE-2 engine, runs faster. </a:t>
              </a:r>
              <a:r>
                <a:rPr lang="en-US" sz="1100" dirty="0" err="1">
                  <a:solidFill>
                    <a:schemeClr val="tx1"/>
                  </a:solidFill>
                </a:rPr>
                <a:t>EnergyPlus</a:t>
              </a:r>
              <a:r>
                <a:rPr lang="en-US" sz="1100" dirty="0">
                  <a:solidFill>
                    <a:schemeClr val="tx1"/>
                  </a:solidFill>
                </a:rPr>
                <a:t> has modeling capabilities beyond DOE-2, better for more complex </a:t>
              </a:r>
              <a:r>
                <a:rPr lang="en-US" sz="1100" dirty="0" err="1">
                  <a:solidFill>
                    <a:schemeClr val="tx1"/>
                  </a:solidFill>
                </a:rPr>
                <a:t>bldgs</a:t>
              </a:r>
              <a:r>
                <a:rPr lang="en-US" sz="1100" dirty="0">
                  <a:solidFill>
                    <a:schemeClr val="tx1"/>
                  </a:solidFill>
                </a:rPr>
                <a:t>, may be more accurate, but runs slower. </a:t>
              </a:r>
              <a:r>
                <a:rPr lang="en-US" sz="1100" dirty="0" err="1">
                  <a:solidFill>
                    <a:schemeClr val="tx1"/>
                  </a:solidFill>
                </a:rPr>
                <a:t>EnergyPlus</a:t>
              </a:r>
              <a:r>
                <a:rPr lang="en-US" sz="1100" dirty="0">
                  <a:solidFill>
                    <a:schemeClr val="tx1"/>
                  </a:solidFill>
                </a:rPr>
                <a:t> manual input (free). </a:t>
              </a:r>
              <a:r>
                <a:rPr lang="en-US" sz="1100" dirty="0" err="1">
                  <a:solidFill>
                    <a:schemeClr val="tx1"/>
                  </a:solidFill>
                </a:rPr>
                <a:t>DesignBuilder</a:t>
              </a:r>
              <a:r>
                <a:rPr lang="en-US" sz="1100" dirty="0">
                  <a:solidFill>
                    <a:schemeClr val="tx1"/>
                  </a:solidFill>
                </a:rPr>
                <a:t> CAD interface (license).</a:t>
              </a:r>
            </a:p>
          </p:txBody>
        </p:sp>
        <p:pic>
          <p:nvPicPr>
            <p:cNvPr id="118" name="Picture 16" descr="Modeling 202: eQUEST Energy Modeling for New Construction | IBPSA">
              <a:extLst>
                <a:ext uri="{FF2B5EF4-FFF2-40B4-BE49-F238E27FC236}">
                  <a16:creationId xmlns:a16="http://schemas.microsoft.com/office/drawing/2014/main" id="{6558D5F0-45F9-4E84-A4B0-65A8C63AA3D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74937" y="2609565"/>
              <a:ext cx="2188248" cy="168392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4" descr="SouthZEB: EnergyPlus simulation software">
              <a:extLst>
                <a:ext uri="{FF2B5EF4-FFF2-40B4-BE49-F238E27FC236}">
                  <a16:creationId xmlns:a16="http://schemas.microsoft.com/office/drawing/2014/main" id="{263835E2-C69C-4E3E-9425-B856800CB44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96971" y="2824752"/>
              <a:ext cx="992188" cy="71138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8" descr="eQuest Janitorial Work Order &amp; Quality Assurance Software">
              <a:extLst>
                <a:ext uri="{FF2B5EF4-FFF2-40B4-BE49-F238E27FC236}">
                  <a16:creationId xmlns:a16="http://schemas.microsoft.com/office/drawing/2014/main" id="{15C01B8D-40C0-4218-B4F9-01BB49DF620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96416" y="3604933"/>
              <a:ext cx="1113082" cy="5308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1" name="Group 120">
            <a:extLst>
              <a:ext uri="{FF2B5EF4-FFF2-40B4-BE49-F238E27FC236}">
                <a16:creationId xmlns:a16="http://schemas.microsoft.com/office/drawing/2014/main" id="{76B12CF6-87D0-4091-B142-4CB08B9C03B2}"/>
              </a:ext>
            </a:extLst>
          </p:cNvPr>
          <p:cNvGrpSpPr/>
          <p:nvPr/>
        </p:nvGrpSpPr>
        <p:grpSpPr>
          <a:xfrm>
            <a:off x="9896462" y="3431844"/>
            <a:ext cx="2022661" cy="1520314"/>
            <a:chOff x="9759418" y="3303787"/>
            <a:chExt cx="2022661" cy="1520314"/>
          </a:xfrm>
        </p:grpSpPr>
        <p:pic>
          <p:nvPicPr>
            <p:cNvPr id="122" name="Picture 2" descr="The ENERGY STAR Brand Book Portfolio Manager">
              <a:extLst>
                <a:ext uri="{FF2B5EF4-FFF2-40B4-BE49-F238E27FC236}">
                  <a16:creationId xmlns:a16="http://schemas.microsoft.com/office/drawing/2014/main" id="{DD407AA1-F3B5-4559-810B-A4559A5DD9F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59418" y="3303787"/>
              <a:ext cx="1778389" cy="458679"/>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extLst>
                <a:ext uri="{FF2B5EF4-FFF2-40B4-BE49-F238E27FC236}">
                  <a16:creationId xmlns:a16="http://schemas.microsoft.com/office/drawing/2014/main" id="{ED4C9FA6-4B99-4488-8FF1-B75263C6A8E8}"/>
                </a:ext>
              </a:extLst>
            </p:cNvPr>
            <p:cNvSpPr txBox="1"/>
            <p:nvPr/>
          </p:nvSpPr>
          <p:spPr>
            <a:xfrm>
              <a:off x="9759418" y="3885382"/>
              <a:ext cx="2022661" cy="938719"/>
            </a:xfrm>
            <a:prstGeom prst="rect">
              <a:avLst/>
            </a:prstGeom>
            <a:solidFill>
              <a:srgbClr val="FFFFFF">
                <a:alpha val="32941"/>
              </a:srgbClr>
            </a:solidFill>
          </p:spPr>
          <p:txBody>
            <a:bodyPr wrap="square" rtlCol="0">
              <a:spAutoFit/>
            </a:bodyPr>
            <a:lstStyle>
              <a:defPPr>
                <a:defRPr lang="en-US"/>
              </a:defPPr>
              <a:lvl1pPr>
                <a:defRPr sz="1400">
                  <a:solidFill>
                    <a:schemeClr val="bg1"/>
                  </a:solidFill>
                </a:defRPr>
              </a:lvl1pPr>
            </a:lstStyle>
            <a:p>
              <a:r>
                <a:rPr lang="en-US" sz="1100" dirty="0">
                  <a:solidFill>
                    <a:schemeClr val="tx1"/>
                  </a:solidFill>
                </a:rPr>
                <a:t>Free tool for benchmarking one or more buildings on single or multiple sites; includes energy, GHG, water, etc. Integrates with DC benchmarking regs. &amp; BEPS</a:t>
              </a:r>
            </a:p>
          </p:txBody>
        </p:sp>
      </p:grpSp>
      <p:sp>
        <p:nvSpPr>
          <p:cNvPr id="36" name="Title 1">
            <a:extLst>
              <a:ext uri="{FF2B5EF4-FFF2-40B4-BE49-F238E27FC236}">
                <a16:creationId xmlns:a16="http://schemas.microsoft.com/office/drawing/2014/main" id="{B668A8C6-DBAD-412A-8173-96CCC088D299}"/>
              </a:ext>
            </a:extLst>
          </p:cNvPr>
          <p:cNvSpPr>
            <a:spLocks noGrp="1"/>
          </p:cNvSpPr>
          <p:nvPr>
            <p:ph type="title"/>
          </p:nvPr>
        </p:nvSpPr>
        <p:spPr>
          <a:xfrm>
            <a:off x="838200" y="-2756"/>
            <a:ext cx="10515600" cy="1325563"/>
          </a:xfrm>
        </p:spPr>
        <p:txBody>
          <a:bodyPr/>
          <a:lstStyle/>
          <a:p>
            <a:pPr algn="ctr"/>
            <a:r>
              <a:rPr lang="en-US" dirty="0"/>
              <a:t>Ex. Modeling Tools by Phase</a:t>
            </a:r>
          </a:p>
        </p:txBody>
      </p:sp>
    </p:spTree>
    <p:extLst>
      <p:ext uri="{BB962C8B-B14F-4D97-AF65-F5344CB8AC3E}">
        <p14:creationId xmlns:p14="http://schemas.microsoft.com/office/powerpoint/2010/main" val="23901686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EDBA4A77-E19B-4DA2-A796-5B64D27997B0}"/>
              </a:ext>
            </a:extLst>
          </p:cNvPr>
          <p:cNvGraphicFramePr>
            <a:graphicFrameLocks noGrp="1"/>
          </p:cNvGraphicFramePr>
          <p:nvPr>
            <p:extLst>
              <p:ext uri="{D42A27DB-BD31-4B8C-83A1-F6EECF244321}">
                <p14:modId xmlns:p14="http://schemas.microsoft.com/office/powerpoint/2010/main" val="1686572881"/>
              </p:ext>
            </p:extLst>
          </p:nvPr>
        </p:nvGraphicFramePr>
        <p:xfrm>
          <a:off x="204306" y="80948"/>
          <a:ext cx="11783388" cy="6696103"/>
        </p:xfrm>
        <a:graphic>
          <a:graphicData uri="http://schemas.openxmlformats.org/drawingml/2006/table">
            <a:tbl>
              <a:tblPr firstRow="1" bandRow="1">
                <a:tableStyleId>{5C22544A-7EE6-4342-B048-85BDC9FD1C3A}</a:tableStyleId>
              </a:tblPr>
              <a:tblGrid>
                <a:gridCol w="2200964">
                  <a:extLst>
                    <a:ext uri="{9D8B030D-6E8A-4147-A177-3AD203B41FA5}">
                      <a16:colId xmlns:a16="http://schemas.microsoft.com/office/drawing/2014/main" val="4136732595"/>
                    </a:ext>
                  </a:extLst>
                </a:gridCol>
                <a:gridCol w="4542182">
                  <a:extLst>
                    <a:ext uri="{9D8B030D-6E8A-4147-A177-3AD203B41FA5}">
                      <a16:colId xmlns:a16="http://schemas.microsoft.com/office/drawing/2014/main" val="85793734"/>
                    </a:ext>
                  </a:extLst>
                </a:gridCol>
                <a:gridCol w="5040242">
                  <a:extLst>
                    <a:ext uri="{9D8B030D-6E8A-4147-A177-3AD203B41FA5}">
                      <a16:colId xmlns:a16="http://schemas.microsoft.com/office/drawing/2014/main" val="619465132"/>
                    </a:ext>
                  </a:extLst>
                </a:gridCol>
              </a:tblGrid>
              <a:tr h="370840">
                <a:tc>
                  <a:txBody>
                    <a:bodyPr/>
                    <a:lstStyle/>
                    <a:p>
                      <a:endParaRPr lang="en-US" dirty="0"/>
                    </a:p>
                  </a:txBody>
                  <a:tcPr/>
                </a:tc>
                <a:tc>
                  <a:txBody>
                    <a:bodyPr/>
                    <a:lstStyle/>
                    <a:p>
                      <a:r>
                        <a:rPr lang="en-US" dirty="0" err="1"/>
                        <a:t>EnergyPlus</a:t>
                      </a:r>
                      <a:r>
                        <a:rPr lang="en-US" dirty="0"/>
                        <a:t>: </a:t>
                      </a:r>
                      <a:r>
                        <a:rPr lang="en-US" sz="1400" b="0" i="1" dirty="0"/>
                        <a:t>better for more complex bldgs., design ideas</a:t>
                      </a:r>
                      <a:endParaRPr lang="en-US" b="0" i="1" dirty="0"/>
                    </a:p>
                  </a:txBody>
                  <a:tcPr/>
                </a:tc>
                <a:tc>
                  <a:txBody>
                    <a:bodyPr/>
                    <a:lstStyle/>
                    <a:p>
                      <a:r>
                        <a:rPr lang="en-US" dirty="0" err="1"/>
                        <a:t>eQuest</a:t>
                      </a:r>
                      <a:r>
                        <a:rPr lang="en-US" dirty="0"/>
                        <a:t>: </a:t>
                      </a:r>
                      <a:r>
                        <a:rPr lang="en-US" sz="1400" b="0" i="1" dirty="0"/>
                        <a:t>faster, better for simpler </a:t>
                      </a:r>
                      <a:r>
                        <a:rPr lang="en-US" sz="1400" b="0" i="1" dirty="0" err="1"/>
                        <a:t>bldgs</a:t>
                      </a:r>
                      <a:endParaRPr lang="en-US" b="0" i="1" dirty="0"/>
                    </a:p>
                  </a:txBody>
                  <a:tcPr/>
                </a:tc>
                <a:extLst>
                  <a:ext uri="{0D108BD9-81ED-4DB2-BD59-A6C34878D82A}">
                    <a16:rowId xmlns:a16="http://schemas.microsoft.com/office/drawing/2014/main" val="2946919852"/>
                  </a:ext>
                </a:extLst>
              </a:tr>
              <a:tr h="184205">
                <a:tc>
                  <a:txBody>
                    <a:bodyPr/>
                    <a:lstStyle/>
                    <a:p>
                      <a:r>
                        <a:rPr lang="en-US" sz="1200" dirty="0"/>
                        <a:t>HVAC Loads</a:t>
                      </a:r>
                    </a:p>
                  </a:txBody>
                  <a:tcPr/>
                </a:tc>
                <a:tc>
                  <a:txBody>
                    <a:bodyPr/>
                    <a:lstStyle/>
                    <a:p>
                      <a:r>
                        <a:rPr lang="en-US" sz="1200" dirty="0"/>
                        <a:t>More accurate; better with passive design strategies</a:t>
                      </a:r>
                    </a:p>
                  </a:txBody>
                  <a:tcPr/>
                </a:tc>
                <a:tc>
                  <a:txBody>
                    <a:bodyPr/>
                    <a:lstStyle/>
                    <a:p>
                      <a:r>
                        <a:rPr lang="en-US" sz="1200" dirty="0"/>
                        <a:t>Most errors when using thermal mass</a:t>
                      </a:r>
                    </a:p>
                  </a:txBody>
                  <a:tcPr/>
                </a:tc>
                <a:extLst>
                  <a:ext uri="{0D108BD9-81ED-4DB2-BD59-A6C34878D82A}">
                    <a16:rowId xmlns:a16="http://schemas.microsoft.com/office/drawing/2014/main" val="1386541694"/>
                  </a:ext>
                </a:extLst>
              </a:tr>
              <a:tr h="315512">
                <a:tc>
                  <a:txBody>
                    <a:bodyPr/>
                    <a:lstStyle/>
                    <a:p>
                      <a:r>
                        <a:rPr lang="en-US" sz="1200" dirty="0"/>
                        <a:t>Integrated loads &amp; systems</a:t>
                      </a:r>
                    </a:p>
                  </a:txBody>
                  <a:tcPr/>
                </a:tc>
                <a:tc>
                  <a:txBody>
                    <a:bodyPr/>
                    <a:lstStyle/>
                    <a:p>
                      <a:r>
                        <a:rPr lang="en-US" sz="1200" dirty="0"/>
                        <a:t>Bldg response to thermal loads calculated simultaneously with system operation; better with passive design strategies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Bldg response to thermal loads calculated independently from system operation</a:t>
                      </a:r>
                    </a:p>
                  </a:txBody>
                  <a:tcPr/>
                </a:tc>
                <a:extLst>
                  <a:ext uri="{0D108BD9-81ED-4DB2-BD59-A6C34878D82A}">
                    <a16:rowId xmlns:a16="http://schemas.microsoft.com/office/drawing/2014/main" val="3105974700"/>
                  </a:ext>
                </a:extLst>
              </a:tr>
              <a:tr h="219323">
                <a:tc>
                  <a:txBody>
                    <a:bodyPr/>
                    <a:lstStyle/>
                    <a:p>
                      <a:r>
                        <a:rPr lang="en-US" sz="1200" dirty="0"/>
                        <a:t>Radiant exchange</a:t>
                      </a:r>
                    </a:p>
                  </a:txBody>
                  <a:tcPr/>
                </a:tc>
                <a:tc>
                  <a:txBody>
                    <a:bodyPr/>
                    <a:lstStyle/>
                    <a:p>
                      <a:r>
                        <a:rPr lang="en-US" sz="1200" dirty="0"/>
                        <a:t>Yes: explicitly models exchange between surfaces</a:t>
                      </a:r>
                    </a:p>
                  </a:txBody>
                  <a:tcPr/>
                </a:tc>
                <a:tc>
                  <a:txBody>
                    <a:bodyPr/>
                    <a:lstStyle/>
                    <a:p>
                      <a:r>
                        <a:rPr lang="en-US" sz="1200" dirty="0"/>
                        <a:t>Models through combined radiation/convection coefficients</a:t>
                      </a:r>
                    </a:p>
                  </a:txBody>
                  <a:tcPr/>
                </a:tc>
                <a:extLst>
                  <a:ext uri="{0D108BD9-81ED-4DB2-BD59-A6C34878D82A}">
                    <a16:rowId xmlns:a16="http://schemas.microsoft.com/office/drawing/2014/main" val="877450939"/>
                  </a:ext>
                </a:extLst>
              </a:tr>
              <a:tr h="146437">
                <a:tc>
                  <a:txBody>
                    <a:bodyPr/>
                    <a:lstStyle/>
                    <a:p>
                      <a:r>
                        <a:rPr lang="en-US" sz="1200" dirty="0"/>
                        <a:t>Thermal Comfort</a:t>
                      </a:r>
                    </a:p>
                  </a:txBody>
                  <a:tcPr/>
                </a:tc>
                <a:tc>
                  <a:txBody>
                    <a:bodyPr/>
                    <a:lstStyle/>
                    <a:p>
                      <a:r>
                        <a:rPr lang="en-US" sz="1200" dirty="0"/>
                        <a:t>Yes: an develop surfaces temps, re: radiant comfort</a:t>
                      </a:r>
                    </a:p>
                  </a:txBody>
                  <a:tcPr/>
                </a:tc>
                <a:tc>
                  <a:txBody>
                    <a:bodyPr/>
                    <a:lstStyle/>
                    <a:p>
                      <a:r>
                        <a:rPr lang="en-US" sz="1200" dirty="0"/>
                        <a:t>Cannot model zone thermal comfort</a:t>
                      </a:r>
                    </a:p>
                  </a:txBody>
                  <a:tcPr/>
                </a:tc>
                <a:extLst>
                  <a:ext uri="{0D108BD9-81ED-4DB2-BD59-A6C34878D82A}">
                    <a16:rowId xmlns:a16="http://schemas.microsoft.com/office/drawing/2014/main" val="1928642767"/>
                  </a:ext>
                </a:extLst>
              </a:tr>
              <a:tr h="322138">
                <a:tc>
                  <a:txBody>
                    <a:bodyPr/>
                    <a:lstStyle/>
                    <a:p>
                      <a:r>
                        <a:rPr lang="en-US" sz="1200" dirty="0"/>
                        <a:t>HVAC Systems</a:t>
                      </a:r>
                    </a:p>
                  </a:txBody>
                  <a:tcPr/>
                </a:tc>
                <a:tc>
                  <a:txBody>
                    <a:bodyPr/>
                    <a:lstStyle/>
                    <a:p>
                      <a:r>
                        <a:rPr lang="en-US" sz="1200" dirty="0"/>
                        <a:t>Yes: systems built out of components w/ specific characteristics</a:t>
                      </a:r>
                    </a:p>
                  </a:txBody>
                  <a:tcPr/>
                </a:tc>
                <a:tc>
                  <a:txBody>
                    <a:bodyPr/>
                    <a:lstStyle/>
                    <a:p>
                      <a:r>
                        <a:rPr lang="en-US" sz="1200" dirty="0"/>
                        <a:t>Systems are pre-designed types, certain systems are not in model, cannot model enhancements, only one system per zone</a:t>
                      </a:r>
                    </a:p>
                  </a:txBody>
                  <a:tcPr/>
                </a:tc>
                <a:extLst>
                  <a:ext uri="{0D108BD9-81ED-4DB2-BD59-A6C34878D82A}">
                    <a16:rowId xmlns:a16="http://schemas.microsoft.com/office/drawing/2014/main" val="2149057367"/>
                  </a:ext>
                </a:extLst>
              </a:tr>
              <a:tr h="174708">
                <a:tc>
                  <a:txBody>
                    <a:bodyPr/>
                    <a:lstStyle/>
                    <a:p>
                      <a:r>
                        <a:rPr lang="en-US" sz="1200" dirty="0"/>
                        <a:t>Displacement Ventilation, UFAD</a:t>
                      </a:r>
                    </a:p>
                  </a:txBody>
                  <a:tcPr/>
                </a:tc>
                <a:tc>
                  <a:txBody>
                    <a:bodyPr/>
                    <a:lstStyle/>
                    <a:p>
                      <a:r>
                        <a:rPr lang="en-US" sz="1200" dirty="0"/>
                        <a:t>Yes: radiation and stratification; can model UFAD</a:t>
                      </a:r>
                    </a:p>
                  </a:txBody>
                  <a:tcPr/>
                </a:tc>
                <a:tc>
                  <a:txBody>
                    <a:bodyPr/>
                    <a:lstStyle/>
                    <a:p>
                      <a:r>
                        <a:rPr lang="en-US" sz="1200" dirty="0"/>
                        <a:t>Assumes all zones are fully mixed (not appropriate for displacement); cannot model UFAD or supply plenum</a:t>
                      </a:r>
                    </a:p>
                  </a:txBody>
                  <a:tcPr/>
                </a:tc>
                <a:extLst>
                  <a:ext uri="{0D108BD9-81ED-4DB2-BD59-A6C34878D82A}">
                    <a16:rowId xmlns:a16="http://schemas.microsoft.com/office/drawing/2014/main" val="1341086637"/>
                  </a:ext>
                </a:extLst>
              </a:tr>
              <a:tr h="0">
                <a:tc>
                  <a:txBody>
                    <a:bodyPr/>
                    <a:lstStyle/>
                    <a:p>
                      <a:r>
                        <a:rPr lang="en-US" sz="1200" dirty="0"/>
                        <a:t>Radiant Heating &amp; Cooling</a:t>
                      </a:r>
                    </a:p>
                  </a:txBody>
                  <a:tcPr/>
                </a:tc>
                <a:tc>
                  <a:txBody>
                    <a:bodyPr/>
                    <a:lstStyle/>
                    <a:p>
                      <a:r>
                        <a:rPr lang="en-US" sz="1200" dirty="0"/>
                        <a:t>Yes</a:t>
                      </a:r>
                    </a:p>
                  </a:txBody>
                  <a:tcPr/>
                </a:tc>
                <a:tc>
                  <a:txBody>
                    <a:bodyPr/>
                    <a:lstStyle/>
                    <a:p>
                      <a:r>
                        <a:rPr lang="en-US" sz="1200" dirty="0"/>
                        <a:t>No</a:t>
                      </a:r>
                    </a:p>
                  </a:txBody>
                  <a:tcPr/>
                </a:tc>
                <a:extLst>
                  <a:ext uri="{0D108BD9-81ED-4DB2-BD59-A6C34878D82A}">
                    <a16:rowId xmlns:a16="http://schemas.microsoft.com/office/drawing/2014/main" val="2836215391"/>
                  </a:ext>
                </a:extLst>
              </a:tr>
              <a:tr h="255436">
                <a:tc>
                  <a:txBody>
                    <a:bodyPr/>
                    <a:lstStyle/>
                    <a:p>
                      <a:r>
                        <a:rPr lang="en-US" sz="1200" dirty="0"/>
                        <a:t>Natural Ventilation</a:t>
                      </a:r>
                    </a:p>
                  </a:txBody>
                  <a:tcPr/>
                </a:tc>
                <a:tc>
                  <a:txBody>
                    <a:bodyPr/>
                    <a:lstStyle/>
                    <a:p>
                      <a:r>
                        <a:rPr lang="en-US" sz="1200" dirty="0"/>
                        <a:t>Yes: incl. wind, buoyancy, </a:t>
                      </a:r>
                      <a:r>
                        <a:rPr lang="en-US" sz="1200" dirty="0" err="1"/>
                        <a:t>bldg’s</a:t>
                      </a:r>
                      <a:r>
                        <a:rPr lang="en-US" sz="1200" dirty="0"/>
                        <a:t> thermal response</a:t>
                      </a:r>
                    </a:p>
                  </a:txBody>
                  <a:tcPr/>
                </a:tc>
                <a:tc>
                  <a:txBody>
                    <a:bodyPr/>
                    <a:lstStyle/>
                    <a:p>
                      <a:r>
                        <a:rPr lang="en-US" sz="1200" dirty="0"/>
                        <a:t>Can model simplified via operable windows and single zone system</a:t>
                      </a:r>
                    </a:p>
                  </a:txBody>
                  <a:tcPr/>
                </a:tc>
                <a:extLst>
                  <a:ext uri="{0D108BD9-81ED-4DB2-BD59-A6C34878D82A}">
                    <a16:rowId xmlns:a16="http://schemas.microsoft.com/office/drawing/2014/main" val="1177525144"/>
                  </a:ext>
                </a:extLst>
              </a:tr>
              <a:tr h="189837">
                <a:tc>
                  <a:txBody>
                    <a:bodyPr/>
                    <a:lstStyle/>
                    <a:p>
                      <a:r>
                        <a:rPr lang="en-US" sz="1200" dirty="0"/>
                        <a:t>Hydronic Loops</a:t>
                      </a:r>
                    </a:p>
                  </a:txBody>
                  <a:tcPr/>
                </a:tc>
                <a:tc>
                  <a:txBody>
                    <a:bodyPr/>
                    <a:lstStyle/>
                    <a:p>
                      <a:r>
                        <a:rPr lang="en-US" sz="1200" dirty="0"/>
                        <a:t>Heating and cooling can be modeled in separated distribution loops</a:t>
                      </a:r>
                    </a:p>
                  </a:txBody>
                  <a:tcPr/>
                </a:tc>
                <a:tc>
                  <a:txBody>
                    <a:bodyPr/>
                    <a:lstStyle/>
                    <a:p>
                      <a:r>
                        <a:rPr lang="en-US" sz="1200" dirty="0"/>
                        <a:t>Limited configurations</a:t>
                      </a:r>
                    </a:p>
                  </a:txBody>
                  <a:tcPr/>
                </a:tc>
                <a:extLst>
                  <a:ext uri="{0D108BD9-81ED-4DB2-BD59-A6C34878D82A}">
                    <a16:rowId xmlns:a16="http://schemas.microsoft.com/office/drawing/2014/main" val="3674235862"/>
                  </a:ext>
                </a:extLst>
              </a:tr>
              <a:tr h="216342">
                <a:tc>
                  <a:txBody>
                    <a:bodyPr/>
                    <a:lstStyle/>
                    <a:p>
                      <a:r>
                        <a:rPr lang="en-US" sz="1200" dirty="0"/>
                        <a:t>Moisture migration</a:t>
                      </a:r>
                    </a:p>
                  </a:txBody>
                  <a:tcPr/>
                </a:tc>
                <a:tc>
                  <a:txBody>
                    <a:bodyPr/>
                    <a:lstStyle/>
                    <a:p>
                      <a:r>
                        <a:rPr lang="en-US" sz="1200" dirty="0"/>
                        <a:t>Yes</a:t>
                      </a:r>
                    </a:p>
                  </a:txBody>
                  <a:tcPr/>
                </a:tc>
                <a:tc>
                  <a:txBody>
                    <a:bodyPr/>
                    <a:lstStyle/>
                    <a:p>
                      <a:r>
                        <a:rPr lang="en-US" sz="1200" dirty="0"/>
                        <a:t>No</a:t>
                      </a:r>
                    </a:p>
                  </a:txBody>
                  <a:tcPr/>
                </a:tc>
                <a:extLst>
                  <a:ext uri="{0D108BD9-81ED-4DB2-BD59-A6C34878D82A}">
                    <a16:rowId xmlns:a16="http://schemas.microsoft.com/office/drawing/2014/main" val="2146405882"/>
                  </a:ext>
                </a:extLst>
              </a:tr>
              <a:tr h="267363">
                <a:tc>
                  <a:txBody>
                    <a:bodyPr/>
                    <a:lstStyle/>
                    <a:p>
                      <a:r>
                        <a:rPr lang="en-US" sz="1200" dirty="0"/>
                        <a:t>Multiple time steps</a:t>
                      </a:r>
                    </a:p>
                  </a:txBody>
                  <a:tcPr/>
                </a:tc>
                <a:tc>
                  <a:txBody>
                    <a:bodyPr/>
                    <a:lstStyle/>
                    <a:p>
                      <a:r>
                        <a:rPr lang="en-US" sz="1200" dirty="0"/>
                        <a:t>Yes: sub-hourly</a:t>
                      </a:r>
                    </a:p>
                  </a:txBody>
                  <a:tcPr/>
                </a:tc>
                <a:tc>
                  <a:txBody>
                    <a:bodyPr/>
                    <a:lstStyle/>
                    <a:p>
                      <a:r>
                        <a:rPr lang="en-US" sz="1200" dirty="0"/>
                        <a:t>No. Only hourly</a:t>
                      </a:r>
                    </a:p>
                  </a:txBody>
                  <a:tcPr/>
                </a:tc>
                <a:extLst>
                  <a:ext uri="{0D108BD9-81ED-4DB2-BD59-A6C34878D82A}">
                    <a16:rowId xmlns:a16="http://schemas.microsoft.com/office/drawing/2014/main" val="1877046504"/>
                  </a:ext>
                </a:extLst>
              </a:tr>
              <a:tr h="210709">
                <a:tc>
                  <a:txBody>
                    <a:bodyPr/>
                    <a:lstStyle/>
                    <a:p>
                      <a:r>
                        <a:rPr lang="en-US" sz="1200" dirty="0"/>
                        <a:t>Emissions</a:t>
                      </a:r>
                    </a:p>
                  </a:txBody>
                  <a:tcPr/>
                </a:tc>
                <a:tc>
                  <a:txBody>
                    <a:bodyPr/>
                    <a:lstStyle/>
                    <a:p>
                      <a:r>
                        <a:rPr lang="en-US" sz="1200" dirty="0"/>
                        <a:t>Yes: emissions associated with energy use</a:t>
                      </a:r>
                    </a:p>
                  </a:txBody>
                  <a:tcPr/>
                </a:tc>
                <a:tc>
                  <a:txBody>
                    <a:bodyPr/>
                    <a:lstStyle/>
                    <a:p>
                      <a:r>
                        <a:rPr lang="en-US" sz="1200" dirty="0"/>
                        <a:t>No</a:t>
                      </a:r>
                    </a:p>
                  </a:txBody>
                  <a:tcPr/>
                </a:tc>
                <a:extLst>
                  <a:ext uri="{0D108BD9-81ED-4DB2-BD59-A6C34878D82A}">
                    <a16:rowId xmlns:a16="http://schemas.microsoft.com/office/drawing/2014/main" val="3620467518"/>
                  </a:ext>
                </a:extLst>
              </a:tr>
              <a:tr h="258417">
                <a:tc>
                  <a:txBody>
                    <a:bodyPr/>
                    <a:lstStyle/>
                    <a:p>
                      <a:r>
                        <a:rPr lang="en-US" sz="1200" dirty="0"/>
                        <a:t>Water usage</a:t>
                      </a:r>
                    </a:p>
                  </a:txBody>
                  <a:tcPr/>
                </a:tc>
                <a:tc>
                  <a:txBody>
                    <a:bodyPr/>
                    <a:lstStyle/>
                    <a:p>
                      <a:r>
                        <a:rPr lang="en-US" sz="1200" dirty="0"/>
                        <a:t>Yes</a:t>
                      </a:r>
                    </a:p>
                  </a:txBody>
                  <a:tcPr/>
                </a:tc>
                <a:tc>
                  <a:txBody>
                    <a:bodyPr/>
                    <a:lstStyle/>
                    <a:p>
                      <a:r>
                        <a:rPr lang="en-US" sz="1200" dirty="0"/>
                        <a:t>No</a:t>
                      </a:r>
                    </a:p>
                  </a:txBody>
                  <a:tcPr/>
                </a:tc>
                <a:extLst>
                  <a:ext uri="{0D108BD9-81ED-4DB2-BD59-A6C34878D82A}">
                    <a16:rowId xmlns:a16="http://schemas.microsoft.com/office/drawing/2014/main" val="2804060498"/>
                  </a:ext>
                </a:extLst>
              </a:tr>
              <a:tr h="251791">
                <a:tc>
                  <a:txBody>
                    <a:bodyPr/>
                    <a:lstStyle/>
                    <a:p>
                      <a:r>
                        <a:rPr lang="en-US" sz="1200" dirty="0"/>
                        <a:t>Renewable Energy</a:t>
                      </a:r>
                    </a:p>
                  </a:txBody>
                  <a:tcPr/>
                </a:tc>
                <a:tc>
                  <a:txBody>
                    <a:bodyPr/>
                    <a:lstStyle/>
                    <a:p>
                      <a:r>
                        <a:rPr lang="en-US" sz="1200" dirty="0"/>
                        <a:t>Yes: standalone or BIPV</a:t>
                      </a:r>
                    </a:p>
                  </a:txBody>
                  <a:tcPr/>
                </a:tc>
                <a:tc>
                  <a:txBody>
                    <a:bodyPr/>
                    <a:lstStyle/>
                    <a:p>
                      <a:r>
                        <a:rPr lang="en-US" sz="1200" dirty="0"/>
                        <a:t>PV</a:t>
                      </a:r>
                    </a:p>
                  </a:txBody>
                  <a:tcPr/>
                </a:tc>
                <a:extLst>
                  <a:ext uri="{0D108BD9-81ED-4DB2-BD59-A6C34878D82A}">
                    <a16:rowId xmlns:a16="http://schemas.microsoft.com/office/drawing/2014/main" val="4090713397"/>
                  </a:ext>
                </a:extLst>
              </a:tr>
              <a:tr h="282271">
                <a:tc>
                  <a:txBody>
                    <a:bodyPr/>
                    <a:lstStyle/>
                    <a:p>
                      <a:r>
                        <a:rPr lang="en-US" sz="1200" dirty="0"/>
                        <a:t>Co-gen</a:t>
                      </a:r>
                    </a:p>
                  </a:txBody>
                  <a:tcPr/>
                </a:tc>
                <a:tc>
                  <a:txBody>
                    <a:bodyPr/>
                    <a:lstStyle/>
                    <a:p>
                      <a:r>
                        <a:rPr lang="en-US" sz="1200" dirty="0"/>
                        <a:t>Yes: cogeneration with IC engine, micro-CHP, fuel cells.</a:t>
                      </a:r>
                    </a:p>
                  </a:txBody>
                  <a:tcPr/>
                </a:tc>
                <a:tc>
                  <a:txBody>
                    <a:bodyPr/>
                    <a:lstStyle/>
                    <a:p>
                      <a:r>
                        <a:rPr lang="en-US" sz="1200" dirty="0"/>
                        <a:t>Somewhat: cannot model IC engine or fuel cells</a:t>
                      </a:r>
                    </a:p>
                  </a:txBody>
                  <a:tcPr/>
                </a:tc>
                <a:extLst>
                  <a:ext uri="{0D108BD9-81ED-4DB2-BD59-A6C34878D82A}">
                    <a16:rowId xmlns:a16="http://schemas.microsoft.com/office/drawing/2014/main" val="3479154217"/>
                  </a:ext>
                </a:extLst>
              </a:tr>
              <a:tr h="278296">
                <a:tc>
                  <a:txBody>
                    <a:bodyPr/>
                    <a:lstStyle/>
                    <a:p>
                      <a:r>
                        <a:rPr lang="en-US" sz="1200" dirty="0"/>
                        <a:t>Daylighting &amp; Controls </a:t>
                      </a:r>
                    </a:p>
                  </a:txBody>
                  <a:tcPr/>
                </a:tc>
                <a:tc>
                  <a:txBody>
                    <a:bodyPr/>
                    <a:lstStyle/>
                    <a:p>
                      <a:r>
                        <a:rPr lang="en-US" sz="1200" dirty="0"/>
                        <a:t>Yes: detailed modeling of daylight &amp; control scenarios</a:t>
                      </a:r>
                    </a:p>
                  </a:txBody>
                  <a:tcPr/>
                </a:tc>
                <a:tc>
                  <a:txBody>
                    <a:bodyPr/>
                    <a:lstStyle/>
                    <a:p>
                      <a:r>
                        <a:rPr lang="en-US" sz="1200" dirty="0"/>
                        <a:t>Somewhat: overestimates benefits</a:t>
                      </a:r>
                    </a:p>
                  </a:txBody>
                  <a:tcPr/>
                </a:tc>
                <a:extLst>
                  <a:ext uri="{0D108BD9-81ED-4DB2-BD59-A6C34878D82A}">
                    <a16:rowId xmlns:a16="http://schemas.microsoft.com/office/drawing/2014/main" val="2377025801"/>
                  </a:ext>
                </a:extLst>
              </a:tr>
              <a:tr h="278296">
                <a:tc>
                  <a:txBody>
                    <a:bodyPr/>
                    <a:lstStyle/>
                    <a:p>
                      <a:r>
                        <a:rPr lang="en-US" sz="1200" dirty="0"/>
                        <a:t>Windows &amp; Shading Controls</a:t>
                      </a:r>
                    </a:p>
                  </a:txBody>
                  <a:tcPr/>
                </a:tc>
                <a:tc>
                  <a:txBody>
                    <a:bodyPr/>
                    <a:lstStyle/>
                    <a:p>
                      <a:r>
                        <a:rPr lang="en-US" sz="1200" dirty="0"/>
                        <a:t>More shading &amp; controls for windows &amp; skylights</a:t>
                      </a:r>
                    </a:p>
                  </a:txBody>
                  <a:tcPr/>
                </a:tc>
                <a:tc>
                  <a:txBody>
                    <a:bodyPr/>
                    <a:lstStyle/>
                    <a:p>
                      <a:r>
                        <a:rPr lang="en-US" sz="1200" dirty="0"/>
                        <a:t>limited</a:t>
                      </a:r>
                    </a:p>
                  </a:txBody>
                  <a:tcPr/>
                </a:tc>
                <a:extLst>
                  <a:ext uri="{0D108BD9-81ED-4DB2-BD59-A6C34878D82A}">
                    <a16:rowId xmlns:a16="http://schemas.microsoft.com/office/drawing/2014/main" val="1648353119"/>
                  </a:ext>
                </a:extLst>
              </a:tr>
              <a:tr h="167087">
                <a:tc>
                  <a:txBody>
                    <a:bodyPr/>
                    <a:lstStyle/>
                    <a:p>
                      <a:r>
                        <a:rPr lang="en-US" sz="1200" dirty="0"/>
                        <a:t>Demand response</a:t>
                      </a:r>
                    </a:p>
                  </a:txBody>
                  <a:tcPr/>
                </a:tc>
                <a:tc>
                  <a:txBody>
                    <a:bodyPr/>
                    <a:lstStyle/>
                    <a:p>
                      <a:r>
                        <a:rPr lang="en-US" sz="1200" dirty="0"/>
                        <a:t>Yes: limiting controls for lighting, equipment,  zone thermostat.</a:t>
                      </a:r>
                    </a:p>
                  </a:txBody>
                  <a:tcPr/>
                </a:tc>
                <a:tc>
                  <a:txBody>
                    <a:bodyPr/>
                    <a:lstStyle/>
                    <a:p>
                      <a:r>
                        <a:rPr lang="en-US" sz="1200" dirty="0"/>
                        <a:t>No</a:t>
                      </a:r>
                    </a:p>
                  </a:txBody>
                  <a:tcPr/>
                </a:tc>
                <a:extLst>
                  <a:ext uri="{0D108BD9-81ED-4DB2-BD59-A6C34878D82A}">
                    <a16:rowId xmlns:a16="http://schemas.microsoft.com/office/drawing/2014/main" val="347915167"/>
                  </a:ext>
                </a:extLst>
              </a:tr>
              <a:tr h="233569">
                <a:tc>
                  <a:txBody>
                    <a:bodyPr/>
                    <a:lstStyle/>
                    <a:p>
                      <a:r>
                        <a:rPr lang="en-US" sz="1200" dirty="0"/>
                        <a:t>Outdoor Lighting &amp; Controls </a:t>
                      </a:r>
                    </a:p>
                  </a:txBody>
                  <a:tcPr/>
                </a:tc>
                <a:tc>
                  <a:txBody>
                    <a:bodyPr/>
                    <a:lstStyle/>
                    <a:p>
                      <a:r>
                        <a:rPr lang="en-US" sz="1200" dirty="0"/>
                        <a:t>Yes</a:t>
                      </a:r>
                    </a:p>
                  </a:txBody>
                  <a:tcPr/>
                </a:tc>
                <a:tc>
                  <a:txBody>
                    <a:bodyPr/>
                    <a:lstStyle/>
                    <a:p>
                      <a:r>
                        <a:rPr lang="en-US" sz="1200" dirty="0"/>
                        <a:t>No</a:t>
                      </a:r>
                    </a:p>
                  </a:txBody>
                  <a:tcPr/>
                </a:tc>
                <a:extLst>
                  <a:ext uri="{0D108BD9-81ED-4DB2-BD59-A6C34878D82A}">
                    <a16:rowId xmlns:a16="http://schemas.microsoft.com/office/drawing/2014/main" val="1253322448"/>
                  </a:ext>
                </a:extLst>
              </a:tr>
              <a:tr h="197788">
                <a:tc>
                  <a:txBody>
                    <a:bodyPr/>
                    <a:lstStyle/>
                    <a:p>
                      <a:r>
                        <a:rPr lang="en-US" sz="1200" dirty="0"/>
                        <a:t>Green Roof</a:t>
                      </a:r>
                    </a:p>
                  </a:txBody>
                  <a:tcPr/>
                </a:tc>
                <a:tc>
                  <a:txBody>
                    <a:bodyPr/>
                    <a:lstStyle/>
                    <a:p>
                      <a:r>
                        <a:rPr lang="en-US" sz="1200" dirty="0"/>
                        <a:t>Yes</a:t>
                      </a:r>
                    </a:p>
                  </a:txBody>
                  <a:tcPr/>
                </a:tc>
                <a:tc>
                  <a:txBody>
                    <a:bodyPr/>
                    <a:lstStyle/>
                    <a:p>
                      <a:r>
                        <a:rPr lang="en-US" sz="1200" dirty="0"/>
                        <a:t>No</a:t>
                      </a:r>
                    </a:p>
                  </a:txBody>
                  <a:tcPr/>
                </a:tc>
                <a:extLst>
                  <a:ext uri="{0D108BD9-81ED-4DB2-BD59-A6C34878D82A}">
                    <a16:rowId xmlns:a16="http://schemas.microsoft.com/office/drawing/2014/main" val="1569932725"/>
                  </a:ext>
                </a:extLst>
              </a:tr>
              <a:tr h="197788">
                <a:tc>
                  <a:txBody>
                    <a:bodyPr/>
                    <a:lstStyle/>
                    <a:p>
                      <a:r>
                        <a:rPr lang="en-US" sz="1200" dirty="0"/>
                        <a:t>Visual Comfort</a:t>
                      </a:r>
                    </a:p>
                  </a:txBody>
                  <a:tcPr/>
                </a:tc>
                <a:tc>
                  <a:txBody>
                    <a:bodyPr/>
                    <a:lstStyle/>
                    <a:p>
                      <a:r>
                        <a:rPr lang="en-US" sz="1200" dirty="0"/>
                        <a:t>Yes</a:t>
                      </a:r>
                    </a:p>
                  </a:txBody>
                  <a:tcPr/>
                </a:tc>
                <a:tc>
                  <a:txBody>
                    <a:bodyPr/>
                    <a:lstStyle/>
                    <a:p>
                      <a:r>
                        <a:rPr lang="en-US" sz="1200" dirty="0"/>
                        <a:t>No</a:t>
                      </a:r>
                    </a:p>
                  </a:txBody>
                  <a:tcPr/>
                </a:tc>
                <a:extLst>
                  <a:ext uri="{0D108BD9-81ED-4DB2-BD59-A6C34878D82A}">
                    <a16:rowId xmlns:a16="http://schemas.microsoft.com/office/drawing/2014/main" val="1236745353"/>
                  </a:ext>
                </a:extLst>
              </a:tr>
            </a:tbl>
          </a:graphicData>
        </a:graphic>
      </p:graphicFrame>
    </p:spTree>
    <p:extLst>
      <p:ext uri="{BB962C8B-B14F-4D97-AF65-F5344CB8AC3E}">
        <p14:creationId xmlns:p14="http://schemas.microsoft.com/office/powerpoint/2010/main" val="1332160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5324678-2345-4D1C-A017-47D10E954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FDBD54-21DF-4B28-B155-765654ADCDE0}"/>
              </a:ext>
            </a:extLst>
          </p:cNvPr>
          <p:cNvSpPr>
            <a:spLocks noGrp="1"/>
          </p:cNvSpPr>
          <p:nvPr>
            <p:ph type="title"/>
          </p:nvPr>
        </p:nvSpPr>
        <p:spPr>
          <a:xfrm>
            <a:off x="902805" y="1774801"/>
            <a:ext cx="10386390" cy="2122642"/>
          </a:xfrm>
        </p:spPr>
        <p:txBody>
          <a:bodyPr vert="horz" lIns="91440" tIns="45720" rIns="91440" bIns="45720" rtlCol="0" anchor="b">
            <a:normAutofit/>
          </a:bodyPr>
          <a:lstStyle/>
          <a:p>
            <a:pPr algn="ctr"/>
            <a:r>
              <a:rPr lang="en-US" sz="6000" dirty="0">
                <a:solidFill>
                  <a:schemeClr val="bg1"/>
                </a:solidFill>
                <a:ea typeface="+mj-ea"/>
                <a:cs typeface="+mj-cs"/>
              </a:rPr>
              <a:t>Managing Performance: </a:t>
            </a:r>
            <a:br>
              <a:rPr lang="en-US" sz="6000" dirty="0">
                <a:solidFill>
                  <a:schemeClr val="bg1"/>
                </a:solidFill>
                <a:ea typeface="+mj-ea"/>
                <a:cs typeface="+mj-cs"/>
              </a:rPr>
            </a:br>
            <a:r>
              <a:rPr lang="en-US" sz="6000" dirty="0">
                <a:solidFill>
                  <a:schemeClr val="bg1"/>
                </a:solidFill>
                <a:ea typeface="+mj-ea"/>
                <a:cs typeface="+mj-cs"/>
              </a:rPr>
              <a:t>Consultant Contract Language</a:t>
            </a:r>
            <a:endParaRPr lang="en-US" dirty="0">
              <a:solidFill>
                <a:schemeClr val="bg1"/>
              </a:solidFill>
              <a:ea typeface="+mj-ea"/>
              <a:cs typeface="+mj-cs"/>
            </a:endParaRPr>
          </a:p>
        </p:txBody>
      </p:sp>
    </p:spTree>
    <p:extLst>
      <p:ext uri="{BB962C8B-B14F-4D97-AF65-F5344CB8AC3E}">
        <p14:creationId xmlns:p14="http://schemas.microsoft.com/office/powerpoint/2010/main" val="2758594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E63963-B54E-4EAD-B18A-FDC66993162D}"/>
              </a:ext>
            </a:extLst>
          </p:cNvPr>
          <p:cNvPicPr>
            <a:picLocks noChangeAspect="1"/>
          </p:cNvPicPr>
          <p:nvPr/>
        </p:nvPicPr>
        <p:blipFill>
          <a:blip r:embed="rId3"/>
          <a:stretch>
            <a:fillRect/>
          </a:stretch>
        </p:blipFill>
        <p:spPr>
          <a:xfrm>
            <a:off x="660936" y="134431"/>
            <a:ext cx="4853403" cy="6430961"/>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C0110F01-450D-4A79-89DB-DB0BAA14C6FB}"/>
              </a:ext>
            </a:extLst>
          </p:cNvPr>
          <p:cNvPicPr>
            <a:picLocks noChangeAspect="1"/>
          </p:cNvPicPr>
          <p:nvPr/>
        </p:nvPicPr>
        <p:blipFill>
          <a:blip r:embed="rId4"/>
          <a:stretch>
            <a:fillRect/>
          </a:stretch>
        </p:blipFill>
        <p:spPr>
          <a:xfrm>
            <a:off x="5752495" y="134431"/>
            <a:ext cx="4853403" cy="6476670"/>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FB82347A-87AD-46D3-A0C6-ADD55E25FA5F}"/>
              </a:ext>
            </a:extLst>
          </p:cNvPr>
          <p:cNvSpPr/>
          <p:nvPr/>
        </p:nvSpPr>
        <p:spPr>
          <a:xfrm>
            <a:off x="5953427" y="3429000"/>
            <a:ext cx="4370149" cy="868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340960-F236-4F24-868A-AF9394FD43FF}"/>
              </a:ext>
            </a:extLst>
          </p:cNvPr>
          <p:cNvPicPr>
            <a:picLocks noChangeAspect="1"/>
          </p:cNvPicPr>
          <p:nvPr/>
        </p:nvPicPr>
        <p:blipFill>
          <a:blip r:embed="rId5"/>
          <a:stretch>
            <a:fillRect/>
          </a:stretch>
        </p:blipFill>
        <p:spPr>
          <a:xfrm>
            <a:off x="209247" y="625956"/>
            <a:ext cx="11773505" cy="23115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82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397929-4AB6-437E-8B13-2BC95BF3BEEB}"/>
              </a:ext>
            </a:extLst>
          </p:cNvPr>
          <p:cNvPicPr>
            <a:picLocks noChangeAspect="1"/>
          </p:cNvPicPr>
          <p:nvPr/>
        </p:nvPicPr>
        <p:blipFill>
          <a:blip r:embed="rId3"/>
          <a:stretch>
            <a:fillRect/>
          </a:stretch>
        </p:blipFill>
        <p:spPr>
          <a:xfrm>
            <a:off x="779545" y="144384"/>
            <a:ext cx="4903414" cy="6569232"/>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48BCC855-6A51-43E0-BA1C-1D3E51BFDAEB}"/>
              </a:ext>
            </a:extLst>
          </p:cNvPr>
          <p:cNvSpPr/>
          <p:nvPr/>
        </p:nvSpPr>
        <p:spPr>
          <a:xfrm>
            <a:off x="1086102" y="4262153"/>
            <a:ext cx="4141549" cy="17596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D6E06A6-6EAC-413F-91EB-6A9D41184148}"/>
              </a:ext>
            </a:extLst>
          </p:cNvPr>
          <p:cNvPicPr>
            <a:picLocks noChangeAspect="1"/>
          </p:cNvPicPr>
          <p:nvPr/>
        </p:nvPicPr>
        <p:blipFill>
          <a:blip r:embed="rId4"/>
          <a:stretch>
            <a:fillRect/>
          </a:stretch>
        </p:blipFill>
        <p:spPr>
          <a:xfrm>
            <a:off x="2425065" y="1574705"/>
            <a:ext cx="9106368" cy="18542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7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AEA26-4D9D-45D4-B6AD-93FEE3579E63}"/>
              </a:ext>
            </a:extLst>
          </p:cNvPr>
          <p:cNvPicPr>
            <a:picLocks noChangeAspect="1"/>
          </p:cNvPicPr>
          <p:nvPr/>
        </p:nvPicPr>
        <p:blipFill>
          <a:blip r:embed="rId3"/>
          <a:stretch>
            <a:fillRect/>
          </a:stretch>
        </p:blipFill>
        <p:spPr>
          <a:xfrm>
            <a:off x="961710" y="130972"/>
            <a:ext cx="4740915" cy="6596055"/>
          </a:xfrm>
          <a:prstGeom prst="rect">
            <a:avLst/>
          </a:prstGeom>
          <a:ln>
            <a:noFill/>
          </a:ln>
          <a:effectLst>
            <a:outerShdw blurRad="292100" dist="139700" dir="2700000" algn="tl" rotWithShape="0">
              <a:srgbClr val="333333">
                <a:alpha val="65000"/>
              </a:srgbClr>
            </a:outerShdw>
          </a:effectLst>
        </p:spPr>
      </p:pic>
      <p:sp>
        <p:nvSpPr>
          <p:cNvPr id="12" name="Rectangle 11">
            <a:extLst>
              <a:ext uri="{FF2B5EF4-FFF2-40B4-BE49-F238E27FC236}">
                <a16:creationId xmlns:a16="http://schemas.microsoft.com/office/drawing/2014/main" id="{FB82347A-87AD-46D3-A0C6-ADD55E25FA5F}"/>
              </a:ext>
            </a:extLst>
          </p:cNvPr>
          <p:cNvSpPr/>
          <p:nvPr/>
        </p:nvSpPr>
        <p:spPr>
          <a:xfrm>
            <a:off x="1183070" y="4186613"/>
            <a:ext cx="4451538" cy="579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7E1403-856D-4EA4-9D9C-BA4F23179573}"/>
              </a:ext>
            </a:extLst>
          </p:cNvPr>
          <p:cNvSpPr/>
          <p:nvPr/>
        </p:nvSpPr>
        <p:spPr>
          <a:xfrm>
            <a:off x="1183070" y="2829261"/>
            <a:ext cx="4451538" cy="7315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D46C1AA-C82B-4814-BC0C-6031BC384B39}"/>
              </a:ext>
            </a:extLst>
          </p:cNvPr>
          <p:cNvPicPr>
            <a:picLocks noChangeAspect="1"/>
          </p:cNvPicPr>
          <p:nvPr/>
        </p:nvPicPr>
        <p:blipFill rotWithShape="1">
          <a:blip r:embed="rId4"/>
          <a:srcRect b="25440"/>
          <a:stretch/>
        </p:blipFill>
        <p:spPr>
          <a:xfrm>
            <a:off x="2487408" y="867872"/>
            <a:ext cx="9434938" cy="168037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E782651B-8A67-4D69-9CE5-E290FD36BDD4}"/>
              </a:ext>
            </a:extLst>
          </p:cNvPr>
          <p:cNvPicPr>
            <a:picLocks noChangeAspect="1"/>
          </p:cNvPicPr>
          <p:nvPr/>
        </p:nvPicPr>
        <p:blipFill rotWithShape="1">
          <a:blip r:embed="rId5"/>
          <a:srcRect b="65652"/>
          <a:stretch/>
        </p:blipFill>
        <p:spPr>
          <a:xfrm>
            <a:off x="2487408" y="5071179"/>
            <a:ext cx="9434938" cy="13503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195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A18DB-0B89-4A4E-B0E9-114DD0DAC72D}"/>
              </a:ext>
            </a:extLst>
          </p:cNvPr>
          <p:cNvSpPr>
            <a:spLocks noGrp="1"/>
          </p:cNvSpPr>
          <p:nvPr>
            <p:ph type="title"/>
          </p:nvPr>
        </p:nvSpPr>
        <p:spPr/>
        <p:txBody>
          <a:bodyPr>
            <a:normAutofit/>
          </a:bodyPr>
          <a:lstStyle/>
          <a:p>
            <a:r>
              <a:rPr lang="en-US" sz="3600" dirty="0">
                <a:latin typeface="HOK Sans Pro Bold" panose="020B0504030301020103" pitchFamily="34" charset="0"/>
                <a:ea typeface="HOK Sans Pro Bold" panose="020B0504030301020103" pitchFamily="34" charset="0"/>
                <a:cs typeface="HOK Sans Pro Bold" panose="020B0504030301020103" pitchFamily="34" charset="0"/>
              </a:rPr>
              <a:t>Landmark Green Building Codes + Policies</a:t>
            </a:r>
          </a:p>
        </p:txBody>
      </p:sp>
      <p:sp>
        <p:nvSpPr>
          <p:cNvPr id="3" name="Content Placeholder 2">
            <a:extLst>
              <a:ext uri="{FF2B5EF4-FFF2-40B4-BE49-F238E27FC236}">
                <a16:creationId xmlns:a16="http://schemas.microsoft.com/office/drawing/2014/main" id="{B3BAF6DA-3D42-43B6-BAE8-E1DAF368F72A}"/>
              </a:ext>
            </a:extLst>
          </p:cNvPr>
          <p:cNvSpPr>
            <a:spLocks noGrp="1"/>
          </p:cNvSpPr>
          <p:nvPr>
            <p:ph idx="1"/>
          </p:nvPr>
        </p:nvSpPr>
        <p:spPr/>
        <p:txBody>
          <a:bodyPr vert="horz" lIns="91440" tIns="45720" rIns="91440" bIns="45720" rtlCol="0" anchor="t">
            <a:normAutofit/>
          </a:bodyPr>
          <a:lstStyle/>
          <a:p>
            <a:r>
              <a:rPr lang="en-US" b="1" dirty="0">
                <a:solidFill>
                  <a:srgbClr val="9FCF04"/>
                </a:solidFill>
                <a:latin typeface="HOK Sans Pro Book" panose="02000000000000000000" pitchFamily="50" charset="0"/>
                <a:ea typeface="HOK Sans Pro Book" panose="02000000000000000000" pitchFamily="50" charset="0"/>
                <a:cs typeface="HOK Sans Pro Book" panose="02000000000000000000" pitchFamily="50" charset="0"/>
              </a:rPr>
              <a:t>2017: </a:t>
            </a:r>
            <a:r>
              <a:rPr lang="en-US" sz="2400" b="0" i="0" dirty="0">
                <a:effectLst/>
                <a:latin typeface="HOK Sans Pro Book" panose="02000000000000000000" pitchFamily="50" charset="0"/>
                <a:ea typeface="HOK Sans Pro Book" panose="02000000000000000000" pitchFamily="50" charset="0"/>
                <a:cs typeface="HOK Sans Pro Book" panose="02000000000000000000" pitchFamily="50" charset="0"/>
              </a:rPr>
              <a:t>Benchmarking ordinance was passed requiring all buildings over 50,000 SF to report energy usage through Energy Star Portfolio</a:t>
            </a:r>
          </a:p>
          <a:p>
            <a:r>
              <a:rPr lang="en-US" b="1" dirty="0">
                <a:solidFill>
                  <a:srgbClr val="92BD06"/>
                </a:solidFill>
                <a:latin typeface="HOK Sans Pro Book" panose="02000000000000000000" pitchFamily="50" charset="0"/>
                <a:ea typeface="HOK Sans Pro Book" panose="02000000000000000000" pitchFamily="50" charset="0"/>
                <a:cs typeface="HOK Sans Pro Book" panose="02000000000000000000" pitchFamily="50" charset="0"/>
              </a:rPr>
              <a:t>2020: </a:t>
            </a:r>
            <a:r>
              <a:rPr kumimoji="0" lang="en-US" altLang="en-US" sz="2400" b="0" i="0" u="none" strike="noStrike" cap="none" normalizeH="0" baseline="0" dirty="0">
                <a:ln>
                  <a:noFill/>
                </a:ln>
                <a:effectLst/>
                <a:latin typeface="HOK Sans Pro Book" panose="02000000000000000000" pitchFamily="50" charset="0"/>
                <a:ea typeface="HOK Sans Pro Book" panose="02000000000000000000" pitchFamily="50" charset="0"/>
                <a:cs typeface="HOK Sans Pro Book" panose="02000000000000000000" pitchFamily="50" charset="0"/>
              </a:rPr>
              <a:t>St. Louis City passed a building energy performance standard ordinance requiring that all municipal, institutional, commercial and multifamily buildings equal to or greater than 50,000 square feet must consume energy at or below a standard set by the city</a:t>
            </a:r>
            <a:endParaRPr kumimoji="0" lang="en-US" altLang="en-US" sz="3600" b="0" i="0" u="none" strike="noStrike" cap="none" normalizeH="0" baseline="0" dirty="0">
              <a:ln>
                <a:noFill/>
              </a:ln>
              <a:effectLst/>
              <a:latin typeface="HOK Sans Pro Book" panose="02000000000000000000" pitchFamily="50" charset="0"/>
              <a:ea typeface="HOK Sans Pro Book" panose="02000000000000000000" pitchFamily="50" charset="0"/>
              <a:cs typeface="HOK Sans Pro Book" panose="02000000000000000000" pitchFamily="50" charset="0"/>
            </a:endParaRPr>
          </a:p>
          <a:p>
            <a:r>
              <a:rPr lang="en-US" b="1" dirty="0">
                <a:solidFill>
                  <a:srgbClr val="82A805"/>
                </a:solidFill>
                <a:latin typeface="HOK Sans Pro Book" panose="02000000000000000000" pitchFamily="50" charset="0"/>
                <a:ea typeface="HOK Sans Pro Book" panose="02000000000000000000" pitchFamily="50" charset="0"/>
                <a:cs typeface="HOK Sans Pro Book" panose="02000000000000000000" pitchFamily="50" charset="0"/>
              </a:rPr>
              <a:t>2021: </a:t>
            </a:r>
            <a:r>
              <a:rPr lang="en-US" sz="2200" dirty="0">
                <a:latin typeface="HOK Sans Pro Book" panose="02000000000000000000" pitchFamily="50" charset="0"/>
                <a:ea typeface="HOK Sans Pro Book" panose="02000000000000000000" pitchFamily="50" charset="0"/>
                <a:cs typeface="HOK Sans Pro Book" panose="02000000000000000000" pitchFamily="50" charset="0"/>
              </a:rPr>
              <a:t>Targets were established for building performance standard</a:t>
            </a:r>
          </a:p>
          <a:p>
            <a:r>
              <a:rPr lang="en-US" b="1" dirty="0">
                <a:solidFill>
                  <a:srgbClr val="7A9E05"/>
                </a:solidFill>
                <a:latin typeface="HOK Sans Pro Book" panose="02000000000000000000" pitchFamily="50" charset="0"/>
                <a:ea typeface="HOK Sans Pro Book" panose="02000000000000000000" pitchFamily="50" charset="0"/>
                <a:cs typeface="HOK Sans Pro Book" panose="02000000000000000000" pitchFamily="50" charset="0"/>
              </a:rPr>
              <a:t>2025: </a:t>
            </a:r>
            <a:r>
              <a:rPr lang="en-US" sz="2200" dirty="0">
                <a:latin typeface="HOK Sans Pro Book" panose="02000000000000000000" pitchFamily="50" charset="0"/>
                <a:ea typeface="HOK Sans Pro Book" panose="02000000000000000000" pitchFamily="50" charset="0"/>
                <a:cs typeface="HOK Sans Pro Book" panose="02000000000000000000" pitchFamily="50" charset="0"/>
              </a:rPr>
              <a:t>BEPS Compliance Cycle 1 ends</a:t>
            </a:r>
          </a:p>
          <a:p>
            <a:r>
              <a:rPr lang="en-US" b="1" dirty="0">
                <a:solidFill>
                  <a:srgbClr val="5D7805"/>
                </a:solidFill>
                <a:latin typeface="HOK Sans Pro Book" panose="02000000000000000000" pitchFamily="50" charset="0"/>
                <a:ea typeface="HOK Sans Pro Book" panose="02000000000000000000" pitchFamily="50" charset="0"/>
                <a:cs typeface="HOK Sans Pro Book" panose="02000000000000000000" pitchFamily="50" charset="0"/>
              </a:rPr>
              <a:t>2026: </a:t>
            </a:r>
            <a:r>
              <a:rPr lang="en-US" sz="2200" dirty="0">
                <a:latin typeface="HOK Sans Pro Book" panose="02000000000000000000" pitchFamily="50" charset="0"/>
                <a:ea typeface="HOK Sans Pro Book" panose="02000000000000000000" pitchFamily="50" charset="0"/>
                <a:cs typeface="HOK Sans Pro Book" panose="02000000000000000000" pitchFamily="50" charset="0"/>
              </a:rPr>
              <a:t>BEPS Targets established for Cycle 2</a:t>
            </a:r>
          </a:p>
          <a:p>
            <a:endParaRPr lang="en-US" dirty="0">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6" name="Rectangle 4">
            <a:extLst>
              <a:ext uri="{FF2B5EF4-FFF2-40B4-BE49-F238E27FC236}">
                <a16:creationId xmlns:a16="http://schemas.microsoft.com/office/drawing/2014/main" id="{832FFEE1-31D2-4765-901C-DA3BE3E29517}"/>
              </a:ext>
            </a:extLst>
          </p:cNvPr>
          <p:cNvSpPr>
            <a:spLocks noChangeArrowheads="1"/>
          </p:cNvSpPr>
          <p:nvPr/>
        </p:nvSpPr>
        <p:spPr bwMode="auto">
          <a:xfrm>
            <a:off x="0" y="0"/>
            <a:ext cx="792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7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endParaRPr kumimoji="0" lang="en-US" altLang="en-US" sz="7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00068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143D92-6B46-478B-9BF4-8D4942D4EF97}"/>
              </a:ext>
            </a:extLst>
          </p:cNvPr>
          <p:cNvPicPr>
            <a:picLocks noChangeAspect="1"/>
          </p:cNvPicPr>
          <p:nvPr/>
        </p:nvPicPr>
        <p:blipFill>
          <a:blip r:embed="rId3"/>
          <a:stretch>
            <a:fillRect/>
          </a:stretch>
        </p:blipFill>
        <p:spPr>
          <a:xfrm>
            <a:off x="750429" y="0"/>
            <a:ext cx="4788595" cy="6596055"/>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A0A40A27-58F4-40B2-A288-9FDFFB2C4996}"/>
              </a:ext>
            </a:extLst>
          </p:cNvPr>
          <p:cNvSpPr/>
          <p:nvPr/>
        </p:nvSpPr>
        <p:spPr>
          <a:xfrm>
            <a:off x="1140136" y="95572"/>
            <a:ext cx="4099036" cy="274287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81ADA-EEF1-4D69-ADF8-C8DE868795C2}"/>
              </a:ext>
            </a:extLst>
          </p:cNvPr>
          <p:cNvSpPr/>
          <p:nvPr/>
        </p:nvSpPr>
        <p:spPr>
          <a:xfrm>
            <a:off x="750429" y="3575107"/>
            <a:ext cx="4488742" cy="77132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258DDC3-92D5-4501-B8EA-BDC9C2366C78}"/>
              </a:ext>
            </a:extLst>
          </p:cNvPr>
          <p:cNvPicPr>
            <a:picLocks noChangeAspect="1"/>
          </p:cNvPicPr>
          <p:nvPr/>
        </p:nvPicPr>
        <p:blipFill rotWithShape="1">
          <a:blip r:embed="rId4"/>
          <a:srcRect b="12101"/>
          <a:stretch/>
        </p:blipFill>
        <p:spPr>
          <a:xfrm>
            <a:off x="3144726" y="149088"/>
            <a:ext cx="8693597" cy="56600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093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143D92-6B46-478B-9BF4-8D4942D4EF97}"/>
              </a:ext>
            </a:extLst>
          </p:cNvPr>
          <p:cNvPicPr>
            <a:picLocks noChangeAspect="1"/>
          </p:cNvPicPr>
          <p:nvPr/>
        </p:nvPicPr>
        <p:blipFill>
          <a:blip r:embed="rId3"/>
          <a:stretch>
            <a:fillRect/>
          </a:stretch>
        </p:blipFill>
        <p:spPr>
          <a:xfrm>
            <a:off x="750429" y="0"/>
            <a:ext cx="4788595" cy="6596055"/>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A0A40A27-58F4-40B2-A288-9FDFFB2C4996}"/>
              </a:ext>
            </a:extLst>
          </p:cNvPr>
          <p:cNvSpPr/>
          <p:nvPr/>
        </p:nvSpPr>
        <p:spPr>
          <a:xfrm>
            <a:off x="1140136" y="95572"/>
            <a:ext cx="4099036" cy="274287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2881ADA-EEF1-4D69-ADF8-C8DE868795C2}"/>
              </a:ext>
            </a:extLst>
          </p:cNvPr>
          <p:cNvSpPr/>
          <p:nvPr/>
        </p:nvSpPr>
        <p:spPr>
          <a:xfrm>
            <a:off x="1140135" y="3722146"/>
            <a:ext cx="4099036" cy="62428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6C876F5-A9B2-4086-B733-DECFA77610C7}"/>
              </a:ext>
            </a:extLst>
          </p:cNvPr>
          <p:cNvPicPr>
            <a:picLocks noChangeAspect="1"/>
          </p:cNvPicPr>
          <p:nvPr/>
        </p:nvPicPr>
        <p:blipFill>
          <a:blip r:embed="rId4"/>
          <a:stretch>
            <a:fillRect/>
          </a:stretch>
        </p:blipFill>
        <p:spPr>
          <a:xfrm>
            <a:off x="2894772" y="390604"/>
            <a:ext cx="8941260" cy="1257365"/>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8A852DC0-03A1-40D8-97A5-E5F5F5F46F12}"/>
              </a:ext>
            </a:extLst>
          </p:cNvPr>
          <p:cNvSpPr/>
          <p:nvPr/>
        </p:nvSpPr>
        <p:spPr>
          <a:xfrm>
            <a:off x="1140135" y="4605841"/>
            <a:ext cx="4099036" cy="71545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14A234-5A73-4442-935A-A73055F3D31E}"/>
              </a:ext>
            </a:extLst>
          </p:cNvPr>
          <p:cNvPicPr>
            <a:picLocks noChangeAspect="1"/>
          </p:cNvPicPr>
          <p:nvPr/>
        </p:nvPicPr>
        <p:blipFill>
          <a:blip r:embed="rId5"/>
          <a:stretch>
            <a:fillRect/>
          </a:stretch>
        </p:blipFill>
        <p:spPr>
          <a:xfrm>
            <a:off x="2900382" y="4499651"/>
            <a:ext cx="8935650" cy="16256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472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ADFAD5-89BD-4C3C-8DEA-5FE11D150AAA}"/>
              </a:ext>
            </a:extLst>
          </p:cNvPr>
          <p:cNvPicPr>
            <a:picLocks noChangeAspect="1"/>
          </p:cNvPicPr>
          <p:nvPr/>
        </p:nvPicPr>
        <p:blipFill>
          <a:blip r:embed="rId3"/>
          <a:stretch>
            <a:fillRect/>
          </a:stretch>
        </p:blipFill>
        <p:spPr>
          <a:xfrm>
            <a:off x="358962" y="100012"/>
            <a:ext cx="4829208" cy="6657974"/>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A85CB2BC-C1B3-4A38-B5B4-443713ACCB3F}"/>
              </a:ext>
            </a:extLst>
          </p:cNvPr>
          <p:cNvSpPr/>
          <p:nvPr/>
        </p:nvSpPr>
        <p:spPr>
          <a:xfrm>
            <a:off x="538782" y="2621531"/>
            <a:ext cx="4432612" cy="1067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CBCC6E8-B2A8-4F0E-BD41-1B1A584B0E28}"/>
              </a:ext>
            </a:extLst>
          </p:cNvPr>
          <p:cNvPicPr>
            <a:picLocks noChangeAspect="1"/>
          </p:cNvPicPr>
          <p:nvPr/>
        </p:nvPicPr>
        <p:blipFill>
          <a:blip r:embed="rId4"/>
          <a:stretch>
            <a:fillRect/>
          </a:stretch>
        </p:blipFill>
        <p:spPr>
          <a:xfrm>
            <a:off x="2773566" y="338369"/>
            <a:ext cx="8826954" cy="204480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7D61CBA-9364-4D7A-881F-C09F7312988B}"/>
              </a:ext>
            </a:extLst>
          </p:cNvPr>
          <p:cNvPicPr>
            <a:picLocks noChangeAspect="1"/>
          </p:cNvPicPr>
          <p:nvPr/>
        </p:nvPicPr>
        <p:blipFill>
          <a:blip r:embed="rId5"/>
          <a:stretch>
            <a:fillRect/>
          </a:stretch>
        </p:blipFill>
        <p:spPr>
          <a:xfrm>
            <a:off x="2773566" y="4977306"/>
            <a:ext cx="8826954" cy="813786"/>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2A0728E3-3173-491C-A395-FC96944F36EF}"/>
              </a:ext>
            </a:extLst>
          </p:cNvPr>
          <p:cNvSpPr/>
          <p:nvPr/>
        </p:nvSpPr>
        <p:spPr>
          <a:xfrm>
            <a:off x="538782" y="4370893"/>
            <a:ext cx="4432612" cy="4162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92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E7B59-A0FB-4234-B52A-733CC0F5407A}"/>
              </a:ext>
            </a:extLst>
          </p:cNvPr>
          <p:cNvPicPr>
            <a:picLocks noChangeAspect="1"/>
          </p:cNvPicPr>
          <p:nvPr/>
        </p:nvPicPr>
        <p:blipFill>
          <a:blip r:embed="rId3"/>
          <a:stretch>
            <a:fillRect/>
          </a:stretch>
        </p:blipFill>
        <p:spPr>
          <a:xfrm>
            <a:off x="439500" y="149327"/>
            <a:ext cx="4896293" cy="655934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E58953B3-2F43-486A-9A1C-C1B82C8D3432}"/>
              </a:ext>
            </a:extLst>
          </p:cNvPr>
          <p:cNvSpPr/>
          <p:nvPr/>
        </p:nvSpPr>
        <p:spPr>
          <a:xfrm>
            <a:off x="852094" y="4102607"/>
            <a:ext cx="4289080" cy="1174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430BDA-A2B8-446B-B556-FB8402E21FC7}"/>
              </a:ext>
            </a:extLst>
          </p:cNvPr>
          <p:cNvSpPr/>
          <p:nvPr/>
        </p:nvSpPr>
        <p:spPr>
          <a:xfrm>
            <a:off x="852094" y="445008"/>
            <a:ext cx="4289080" cy="3252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03ADB8-D7AC-496D-A394-37C8D7CCF890}"/>
              </a:ext>
            </a:extLst>
          </p:cNvPr>
          <p:cNvSpPr/>
          <p:nvPr/>
        </p:nvSpPr>
        <p:spPr>
          <a:xfrm>
            <a:off x="852094" y="5607369"/>
            <a:ext cx="4289080" cy="310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C036E5E-C7D5-4AD3-AB41-138C4D546E99}"/>
              </a:ext>
            </a:extLst>
          </p:cNvPr>
          <p:cNvPicPr>
            <a:picLocks noChangeAspect="1"/>
          </p:cNvPicPr>
          <p:nvPr/>
        </p:nvPicPr>
        <p:blipFill>
          <a:blip r:embed="rId4"/>
          <a:stretch>
            <a:fillRect/>
          </a:stretch>
        </p:blipFill>
        <p:spPr>
          <a:xfrm>
            <a:off x="3240793" y="273732"/>
            <a:ext cx="8099113" cy="63105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73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2E7B59-A0FB-4234-B52A-733CC0F5407A}"/>
              </a:ext>
            </a:extLst>
          </p:cNvPr>
          <p:cNvPicPr>
            <a:picLocks noChangeAspect="1"/>
          </p:cNvPicPr>
          <p:nvPr/>
        </p:nvPicPr>
        <p:blipFill>
          <a:blip r:embed="rId3"/>
          <a:stretch>
            <a:fillRect/>
          </a:stretch>
        </p:blipFill>
        <p:spPr>
          <a:xfrm>
            <a:off x="439500" y="149327"/>
            <a:ext cx="4896293" cy="6559345"/>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E58953B3-2F43-486A-9A1C-C1B82C8D3432}"/>
              </a:ext>
            </a:extLst>
          </p:cNvPr>
          <p:cNvSpPr/>
          <p:nvPr/>
        </p:nvSpPr>
        <p:spPr>
          <a:xfrm>
            <a:off x="852094" y="4102607"/>
            <a:ext cx="4289080" cy="11749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430BDA-A2B8-446B-B556-FB8402E21FC7}"/>
              </a:ext>
            </a:extLst>
          </p:cNvPr>
          <p:cNvSpPr/>
          <p:nvPr/>
        </p:nvSpPr>
        <p:spPr>
          <a:xfrm>
            <a:off x="852094" y="445008"/>
            <a:ext cx="4289080" cy="32522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03ADB8-D7AC-496D-A394-37C8D7CCF890}"/>
              </a:ext>
            </a:extLst>
          </p:cNvPr>
          <p:cNvSpPr/>
          <p:nvPr/>
        </p:nvSpPr>
        <p:spPr>
          <a:xfrm>
            <a:off x="852094" y="5607369"/>
            <a:ext cx="4289080" cy="31085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747C28A-0420-422F-BCB7-EF2975598B42}"/>
              </a:ext>
            </a:extLst>
          </p:cNvPr>
          <p:cNvPicPr>
            <a:picLocks noChangeAspect="1"/>
          </p:cNvPicPr>
          <p:nvPr/>
        </p:nvPicPr>
        <p:blipFill>
          <a:blip r:embed="rId4"/>
          <a:stretch>
            <a:fillRect/>
          </a:stretch>
        </p:blipFill>
        <p:spPr>
          <a:xfrm>
            <a:off x="2410252" y="337691"/>
            <a:ext cx="8889342" cy="257763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9696910-CAD8-4083-8A8A-DC63826BE480}"/>
              </a:ext>
            </a:extLst>
          </p:cNvPr>
          <p:cNvPicPr>
            <a:picLocks noChangeAspect="1"/>
          </p:cNvPicPr>
          <p:nvPr/>
        </p:nvPicPr>
        <p:blipFill>
          <a:blip r:embed="rId5"/>
          <a:stretch>
            <a:fillRect/>
          </a:stretch>
        </p:blipFill>
        <p:spPr>
          <a:xfrm>
            <a:off x="2410252" y="3346894"/>
            <a:ext cx="8889342" cy="733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070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28F23-7C80-4C92-9A32-527BB1810CEB}"/>
              </a:ext>
            </a:extLst>
          </p:cNvPr>
          <p:cNvPicPr>
            <a:picLocks noChangeAspect="1"/>
          </p:cNvPicPr>
          <p:nvPr/>
        </p:nvPicPr>
        <p:blipFill>
          <a:blip r:embed="rId3"/>
          <a:stretch>
            <a:fillRect/>
          </a:stretch>
        </p:blipFill>
        <p:spPr>
          <a:xfrm>
            <a:off x="766793" y="195190"/>
            <a:ext cx="4651475" cy="646761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BC273E6E-D3F7-4E79-90F2-F2660FA820BA}"/>
              </a:ext>
            </a:extLst>
          </p:cNvPr>
          <p:cNvSpPr/>
          <p:nvPr/>
        </p:nvSpPr>
        <p:spPr>
          <a:xfrm>
            <a:off x="947990" y="919962"/>
            <a:ext cx="4289080" cy="6596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6F0888-C063-4CE4-9A49-333D980E71C0}"/>
              </a:ext>
            </a:extLst>
          </p:cNvPr>
          <p:cNvSpPr/>
          <p:nvPr/>
        </p:nvSpPr>
        <p:spPr>
          <a:xfrm>
            <a:off x="947990" y="2304401"/>
            <a:ext cx="4289080" cy="399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0AC1CE-D61E-4DDE-A17D-C2ACEA06437E}"/>
              </a:ext>
            </a:extLst>
          </p:cNvPr>
          <p:cNvSpPr/>
          <p:nvPr/>
        </p:nvSpPr>
        <p:spPr>
          <a:xfrm>
            <a:off x="1034923" y="3625062"/>
            <a:ext cx="4289080" cy="7358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478578-29DE-454D-AEC0-D0E97D80DB20}"/>
              </a:ext>
            </a:extLst>
          </p:cNvPr>
          <p:cNvSpPr/>
          <p:nvPr/>
        </p:nvSpPr>
        <p:spPr>
          <a:xfrm>
            <a:off x="1034923" y="4599053"/>
            <a:ext cx="4289080" cy="1026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222E7C0-3479-4C37-AD32-337C9854ED53}"/>
              </a:ext>
            </a:extLst>
          </p:cNvPr>
          <p:cNvPicPr>
            <a:picLocks noChangeAspect="1"/>
          </p:cNvPicPr>
          <p:nvPr/>
        </p:nvPicPr>
        <p:blipFill>
          <a:blip r:embed="rId4"/>
          <a:stretch>
            <a:fillRect/>
          </a:stretch>
        </p:blipFill>
        <p:spPr>
          <a:xfrm>
            <a:off x="3179463" y="203057"/>
            <a:ext cx="8397965" cy="134546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C56D06B-2358-43DB-A812-A7A8E28FD7A2}"/>
              </a:ext>
            </a:extLst>
          </p:cNvPr>
          <p:cNvPicPr>
            <a:picLocks noChangeAspect="1"/>
          </p:cNvPicPr>
          <p:nvPr/>
        </p:nvPicPr>
        <p:blipFill>
          <a:blip r:embed="rId5"/>
          <a:stretch>
            <a:fillRect/>
          </a:stretch>
        </p:blipFill>
        <p:spPr>
          <a:xfrm>
            <a:off x="3179463" y="2163677"/>
            <a:ext cx="8397965" cy="20003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382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44203-CB2E-4888-B1FB-1426796C9523}"/>
              </a:ext>
            </a:extLst>
          </p:cNvPr>
          <p:cNvPicPr>
            <a:picLocks noChangeAspect="1"/>
          </p:cNvPicPr>
          <p:nvPr/>
        </p:nvPicPr>
        <p:blipFill>
          <a:blip r:embed="rId3"/>
          <a:stretch>
            <a:fillRect/>
          </a:stretch>
        </p:blipFill>
        <p:spPr>
          <a:xfrm>
            <a:off x="480512" y="195190"/>
            <a:ext cx="4683449" cy="6467619"/>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D46996AB-11D4-44C7-B038-127FB38D64D0}"/>
              </a:ext>
            </a:extLst>
          </p:cNvPr>
          <p:cNvSpPr/>
          <p:nvPr/>
        </p:nvSpPr>
        <p:spPr>
          <a:xfrm>
            <a:off x="677696" y="431868"/>
            <a:ext cx="4289080" cy="600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891918-DDAB-4E69-8A25-007CF8D37F6E}"/>
              </a:ext>
            </a:extLst>
          </p:cNvPr>
          <p:cNvSpPr/>
          <p:nvPr/>
        </p:nvSpPr>
        <p:spPr>
          <a:xfrm>
            <a:off x="677696" y="1279592"/>
            <a:ext cx="4289080" cy="442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913D25-22E7-49E2-B688-0230345A1245}"/>
              </a:ext>
            </a:extLst>
          </p:cNvPr>
          <p:cNvSpPr/>
          <p:nvPr/>
        </p:nvSpPr>
        <p:spPr>
          <a:xfrm>
            <a:off x="744371" y="5175321"/>
            <a:ext cx="4289080" cy="442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A89DD9-DD5C-4B93-8959-AB0C5CE72E62}"/>
              </a:ext>
            </a:extLst>
          </p:cNvPr>
          <p:cNvSpPr/>
          <p:nvPr/>
        </p:nvSpPr>
        <p:spPr>
          <a:xfrm>
            <a:off x="677696" y="2108604"/>
            <a:ext cx="4289080" cy="5700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FDADC48-BC19-4B3E-A9C8-DEE72A481C03}"/>
              </a:ext>
            </a:extLst>
          </p:cNvPr>
          <p:cNvPicPr>
            <a:picLocks noChangeAspect="1"/>
          </p:cNvPicPr>
          <p:nvPr/>
        </p:nvPicPr>
        <p:blipFill>
          <a:blip r:embed="rId4"/>
          <a:stretch>
            <a:fillRect/>
          </a:stretch>
        </p:blipFill>
        <p:spPr>
          <a:xfrm>
            <a:off x="3370810" y="2729980"/>
            <a:ext cx="8560240" cy="156853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2290383-B9EE-40C6-92B2-EB2321F6FB29}"/>
              </a:ext>
            </a:extLst>
          </p:cNvPr>
          <p:cNvPicPr>
            <a:picLocks noChangeAspect="1"/>
          </p:cNvPicPr>
          <p:nvPr/>
        </p:nvPicPr>
        <p:blipFill>
          <a:blip r:embed="rId5"/>
          <a:stretch>
            <a:fillRect/>
          </a:stretch>
        </p:blipFill>
        <p:spPr>
          <a:xfrm>
            <a:off x="3360872" y="4375899"/>
            <a:ext cx="8608280" cy="99065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A64D620-DC40-4645-9732-96776AFDD9D6}"/>
              </a:ext>
            </a:extLst>
          </p:cNvPr>
          <p:cNvPicPr>
            <a:picLocks noChangeAspect="1"/>
          </p:cNvPicPr>
          <p:nvPr/>
        </p:nvPicPr>
        <p:blipFill>
          <a:blip r:embed="rId6"/>
          <a:stretch>
            <a:fillRect/>
          </a:stretch>
        </p:blipFill>
        <p:spPr>
          <a:xfrm>
            <a:off x="3370810" y="5466223"/>
            <a:ext cx="8598342" cy="1168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839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344203-CB2E-4888-B1FB-1426796C9523}"/>
              </a:ext>
            </a:extLst>
          </p:cNvPr>
          <p:cNvPicPr>
            <a:picLocks noChangeAspect="1"/>
          </p:cNvPicPr>
          <p:nvPr/>
        </p:nvPicPr>
        <p:blipFill>
          <a:blip r:embed="rId3"/>
          <a:stretch>
            <a:fillRect/>
          </a:stretch>
        </p:blipFill>
        <p:spPr>
          <a:xfrm>
            <a:off x="480512" y="195190"/>
            <a:ext cx="4683449" cy="6467619"/>
          </a:xfrm>
          <a:prstGeom prst="rect">
            <a:avLst/>
          </a:prstGeom>
          <a:ln>
            <a:no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D46996AB-11D4-44C7-B038-127FB38D64D0}"/>
              </a:ext>
            </a:extLst>
          </p:cNvPr>
          <p:cNvSpPr/>
          <p:nvPr/>
        </p:nvSpPr>
        <p:spPr>
          <a:xfrm>
            <a:off x="677696" y="431868"/>
            <a:ext cx="4289080" cy="6008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2891918-DDAB-4E69-8A25-007CF8D37F6E}"/>
              </a:ext>
            </a:extLst>
          </p:cNvPr>
          <p:cNvSpPr/>
          <p:nvPr/>
        </p:nvSpPr>
        <p:spPr>
          <a:xfrm>
            <a:off x="677696" y="1279592"/>
            <a:ext cx="4289080" cy="442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3913D25-22E7-49E2-B688-0230345A1245}"/>
              </a:ext>
            </a:extLst>
          </p:cNvPr>
          <p:cNvSpPr/>
          <p:nvPr/>
        </p:nvSpPr>
        <p:spPr>
          <a:xfrm>
            <a:off x="744371" y="5175321"/>
            <a:ext cx="4289080" cy="4429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A89DD9-DD5C-4B93-8959-AB0C5CE72E62}"/>
              </a:ext>
            </a:extLst>
          </p:cNvPr>
          <p:cNvSpPr/>
          <p:nvPr/>
        </p:nvSpPr>
        <p:spPr>
          <a:xfrm>
            <a:off x="677696" y="2108604"/>
            <a:ext cx="4289080" cy="57004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7D3B301-0E24-48B9-A870-84A95FA99967}"/>
              </a:ext>
            </a:extLst>
          </p:cNvPr>
          <p:cNvPicPr>
            <a:picLocks noChangeAspect="1"/>
          </p:cNvPicPr>
          <p:nvPr/>
        </p:nvPicPr>
        <p:blipFill>
          <a:blip r:embed="rId4"/>
          <a:stretch>
            <a:fillRect/>
          </a:stretch>
        </p:blipFill>
        <p:spPr>
          <a:xfrm>
            <a:off x="2602515" y="3829023"/>
            <a:ext cx="9246075" cy="1028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342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2C84A6-E70D-4E17-95F8-88A9FAFB2226}"/>
              </a:ext>
            </a:extLst>
          </p:cNvPr>
          <p:cNvPicPr>
            <a:picLocks noChangeAspect="1"/>
          </p:cNvPicPr>
          <p:nvPr/>
        </p:nvPicPr>
        <p:blipFill>
          <a:blip r:embed="rId3"/>
          <a:stretch>
            <a:fillRect/>
          </a:stretch>
        </p:blipFill>
        <p:spPr>
          <a:xfrm>
            <a:off x="545816" y="191492"/>
            <a:ext cx="4499072" cy="6475016"/>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0CDB0EF6-AE7E-4DD7-BB32-1305A0668F67}"/>
              </a:ext>
            </a:extLst>
          </p:cNvPr>
          <p:cNvSpPr/>
          <p:nvPr/>
        </p:nvSpPr>
        <p:spPr>
          <a:xfrm>
            <a:off x="650812" y="1563056"/>
            <a:ext cx="4289080" cy="3343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E5EEB7-76A7-4718-B51A-321E1FC495C8}"/>
              </a:ext>
            </a:extLst>
          </p:cNvPr>
          <p:cNvSpPr/>
          <p:nvPr/>
        </p:nvSpPr>
        <p:spPr>
          <a:xfrm>
            <a:off x="650812" y="2118360"/>
            <a:ext cx="428908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941470D-05AD-466A-9104-985D403DFEA7}"/>
              </a:ext>
            </a:extLst>
          </p:cNvPr>
          <p:cNvPicPr>
            <a:picLocks noChangeAspect="1"/>
          </p:cNvPicPr>
          <p:nvPr/>
        </p:nvPicPr>
        <p:blipFill>
          <a:blip r:embed="rId4"/>
          <a:stretch>
            <a:fillRect/>
          </a:stretch>
        </p:blipFill>
        <p:spPr>
          <a:xfrm>
            <a:off x="2454609" y="3009878"/>
            <a:ext cx="8916224" cy="85039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896E4ED5-EFAB-4AF7-B4F7-762CA9BB73B5}"/>
              </a:ext>
            </a:extLst>
          </p:cNvPr>
          <p:cNvPicPr>
            <a:picLocks noChangeAspect="1"/>
          </p:cNvPicPr>
          <p:nvPr/>
        </p:nvPicPr>
        <p:blipFill rotWithShape="1">
          <a:blip r:embed="rId5"/>
          <a:srcRect t="31096"/>
          <a:stretch/>
        </p:blipFill>
        <p:spPr>
          <a:xfrm>
            <a:off x="2454609" y="4142187"/>
            <a:ext cx="8916224" cy="11918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526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5324678-2345-4D1C-A017-47D10E954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FDBD54-21DF-4B28-B155-765654ADCDE0}"/>
              </a:ext>
            </a:extLst>
          </p:cNvPr>
          <p:cNvSpPr>
            <a:spLocks noGrp="1"/>
          </p:cNvSpPr>
          <p:nvPr>
            <p:ph type="title"/>
          </p:nvPr>
        </p:nvSpPr>
        <p:spPr>
          <a:xfrm>
            <a:off x="902805" y="2102792"/>
            <a:ext cx="10386390" cy="2122642"/>
          </a:xfrm>
        </p:spPr>
        <p:txBody>
          <a:bodyPr vert="horz" lIns="91440" tIns="45720" rIns="91440" bIns="45720" rtlCol="0" anchor="b">
            <a:normAutofit/>
          </a:bodyPr>
          <a:lstStyle/>
          <a:p>
            <a:pPr algn="ctr"/>
            <a:r>
              <a:rPr lang="en-US" sz="6000" dirty="0">
                <a:solidFill>
                  <a:schemeClr val="bg1"/>
                </a:solidFill>
                <a:ea typeface="+mj-ea"/>
                <a:cs typeface="+mj-cs"/>
              </a:rPr>
              <a:t>Managing Performance:</a:t>
            </a:r>
            <a:br>
              <a:rPr lang="en-US" sz="6000" dirty="0">
                <a:solidFill>
                  <a:schemeClr val="bg1"/>
                </a:solidFill>
                <a:ea typeface="+mj-ea"/>
                <a:cs typeface="+mj-cs"/>
              </a:rPr>
            </a:br>
            <a:r>
              <a:rPr lang="en-US" sz="6000" dirty="0">
                <a:solidFill>
                  <a:schemeClr val="bg1"/>
                </a:solidFill>
                <a:ea typeface="+mj-ea"/>
                <a:cs typeface="+mj-cs"/>
              </a:rPr>
              <a:t>Commissioning</a:t>
            </a:r>
            <a:endParaRPr lang="en-US" dirty="0">
              <a:solidFill>
                <a:schemeClr val="bg1"/>
              </a:solidFill>
              <a:ea typeface="+mj-ea"/>
              <a:cs typeface="+mj-cs"/>
            </a:endParaRPr>
          </a:p>
        </p:txBody>
      </p:sp>
    </p:spTree>
    <p:extLst>
      <p:ext uri="{BB962C8B-B14F-4D97-AF65-F5344CB8AC3E}">
        <p14:creationId xmlns:p14="http://schemas.microsoft.com/office/powerpoint/2010/main" val="39954520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997" y="2616201"/>
            <a:ext cx="12192004" cy="203207"/>
          </a:xfrm>
          <a:prstGeom prst="rect">
            <a:avLst/>
          </a:prstGeom>
          <a:solidFill>
            <a:srgbClr val="248C43"/>
          </a:solidFill>
          <a:ln w="6350" cap="flat" cmpd="sng" algn="ctr">
            <a:noFill/>
            <a:prstDash val="solid"/>
            <a:miter lim="800000"/>
          </a:ln>
          <a:effectLst>
            <a:outerShdw blurRad="25400" dist="38100" dir="2400000" algn="ctr" rotWithShape="0">
              <a:srgbClr val="000000">
                <a:alpha val="10000"/>
              </a:srgb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2400" b="1" dirty="0">
              <a:solidFill>
                <a:prstClr val="white"/>
              </a:solidFill>
              <a:latin typeface="Calibri Light"/>
            </a:endParaRPr>
          </a:p>
        </p:txBody>
      </p:sp>
      <p:sp>
        <p:nvSpPr>
          <p:cNvPr id="54" name="TextBox 53"/>
          <p:cNvSpPr txBox="1"/>
          <p:nvPr/>
        </p:nvSpPr>
        <p:spPr>
          <a:xfrm>
            <a:off x="246334" y="264773"/>
            <a:ext cx="12014175" cy="677092"/>
          </a:xfrm>
          <a:prstGeom prst="rect">
            <a:avLst/>
          </a:prstGeom>
          <a:noFill/>
        </p:spPr>
        <p:txBody>
          <a:bodyPr wrap="square" lIns="121904" tIns="60952" rIns="121904" bIns="60952" rtlCol="0">
            <a:spAutoFit/>
          </a:bodyPr>
          <a:lstStyle/>
          <a:p>
            <a:pPr defTabSz="1218990"/>
            <a:r>
              <a:rPr lang="en-US" sz="3600" dirty="0">
                <a:latin typeface="HOK Sans Pro Bold" panose="020B0504030301020103" pitchFamily="34" charset="0"/>
                <a:ea typeface="HOK Sans Pro Bold" panose="020B0504030301020103" pitchFamily="34" charset="0"/>
                <a:cs typeface="HOK Sans Pro Bold" panose="020B0504030301020103" pitchFamily="34" charset="0"/>
              </a:rPr>
              <a:t>BEPS Compliance Cycles for 50k+ sf</a:t>
            </a:r>
          </a:p>
        </p:txBody>
      </p:sp>
      <p:grpSp>
        <p:nvGrpSpPr>
          <p:cNvPr id="70" name="Group 69">
            <a:extLst>
              <a:ext uri="{FF2B5EF4-FFF2-40B4-BE49-F238E27FC236}">
                <a16:creationId xmlns:a16="http://schemas.microsoft.com/office/drawing/2014/main" id="{C5681614-31DD-4779-B936-B51B647C722C}"/>
              </a:ext>
            </a:extLst>
          </p:cNvPr>
          <p:cNvGrpSpPr/>
          <p:nvPr/>
        </p:nvGrpSpPr>
        <p:grpSpPr>
          <a:xfrm>
            <a:off x="3925682" y="1585997"/>
            <a:ext cx="919720" cy="919720"/>
            <a:chOff x="2138671" y="1067303"/>
            <a:chExt cx="689790" cy="689790"/>
          </a:xfrm>
        </p:grpSpPr>
        <p:sp>
          <p:nvSpPr>
            <p:cNvPr id="71" name="Oval 70">
              <a:extLst>
                <a:ext uri="{FF2B5EF4-FFF2-40B4-BE49-F238E27FC236}">
                  <a16:creationId xmlns:a16="http://schemas.microsoft.com/office/drawing/2014/main" id="{23842663-3FAA-46D3-8735-FADE34A2C703}"/>
                </a:ext>
              </a:extLst>
            </p:cNvPr>
            <p:cNvSpPr/>
            <p:nvPr/>
          </p:nvSpPr>
          <p:spPr>
            <a:xfrm>
              <a:off x="2138671" y="1067303"/>
              <a:ext cx="689790" cy="68979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73" name="Oval 72">
              <a:extLst>
                <a:ext uri="{FF2B5EF4-FFF2-40B4-BE49-F238E27FC236}">
                  <a16:creationId xmlns:a16="http://schemas.microsoft.com/office/drawing/2014/main" id="{416BB1D4-A4DC-45E0-AAFC-71DF90105CAF}"/>
                </a:ext>
              </a:extLst>
            </p:cNvPr>
            <p:cNvSpPr/>
            <p:nvPr/>
          </p:nvSpPr>
          <p:spPr>
            <a:xfrm>
              <a:off x="2224896" y="1133973"/>
              <a:ext cx="517343" cy="517343"/>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74" name="Rectangle 73">
              <a:extLst>
                <a:ext uri="{FF2B5EF4-FFF2-40B4-BE49-F238E27FC236}">
                  <a16:creationId xmlns:a16="http://schemas.microsoft.com/office/drawing/2014/main" id="{FEF6A31C-2248-4889-AAED-9A294928B5D8}"/>
                </a:ext>
              </a:extLst>
            </p:cNvPr>
            <p:cNvSpPr/>
            <p:nvPr/>
          </p:nvSpPr>
          <p:spPr>
            <a:xfrm>
              <a:off x="2158825" y="1132853"/>
              <a:ext cx="638393" cy="4385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May 2021</a:t>
              </a:r>
            </a:p>
          </p:txBody>
        </p:sp>
      </p:grpSp>
      <p:cxnSp>
        <p:nvCxnSpPr>
          <p:cNvPr id="76" name="Straight Connector 75">
            <a:extLst>
              <a:ext uri="{FF2B5EF4-FFF2-40B4-BE49-F238E27FC236}">
                <a16:creationId xmlns:a16="http://schemas.microsoft.com/office/drawing/2014/main" id="{6890B1B5-F8BD-4828-BC1A-AE7E01AB5810}"/>
              </a:ext>
            </a:extLst>
          </p:cNvPr>
          <p:cNvCxnSpPr>
            <a:cxnSpLocks/>
            <a:stCxn id="71" idx="4"/>
          </p:cNvCxnSpPr>
          <p:nvPr/>
        </p:nvCxnSpPr>
        <p:spPr>
          <a:xfrm>
            <a:off x="4385542" y="2505717"/>
            <a:ext cx="0" cy="4263880"/>
          </a:xfrm>
          <a:prstGeom prst="line">
            <a:avLst/>
          </a:prstGeom>
          <a:noFill/>
          <a:ln w="19050" cap="flat" cmpd="sng" algn="ctr">
            <a:solidFill>
              <a:srgbClr val="248C43"/>
            </a:solidFill>
            <a:prstDash val="solid"/>
            <a:miter lim="800000"/>
            <a:tailEnd type="oval"/>
          </a:ln>
          <a:effectLst/>
        </p:spPr>
      </p:cxnSp>
      <p:sp>
        <p:nvSpPr>
          <p:cNvPr id="77" name="Rectangle 76">
            <a:extLst>
              <a:ext uri="{FF2B5EF4-FFF2-40B4-BE49-F238E27FC236}">
                <a16:creationId xmlns:a16="http://schemas.microsoft.com/office/drawing/2014/main" id="{8AE85113-E5E7-43A7-875A-0F0A78AEF1AC}"/>
              </a:ext>
            </a:extLst>
          </p:cNvPr>
          <p:cNvSpPr/>
          <p:nvPr/>
        </p:nvSpPr>
        <p:spPr>
          <a:xfrm>
            <a:off x="3829515" y="3304823"/>
            <a:ext cx="1150483" cy="3325745"/>
          </a:xfrm>
          <a:prstGeom prst="rect">
            <a:avLst/>
          </a:prstGeom>
          <a:solidFill>
            <a:srgbClr val="225B8B"/>
          </a:solidFill>
          <a:ln w="12700" cap="flat" cmpd="sng" algn="ctr">
            <a:solidFill>
              <a:srgbClr val="225B8B"/>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2133" b="1" dirty="0">
              <a:solidFill>
                <a:srgbClr val="19B5FE"/>
              </a:solidFill>
              <a:latin typeface="Century Gothic" panose="020B0502020202020204" pitchFamily="34" charset="0"/>
            </a:endParaRPr>
          </a:p>
        </p:txBody>
      </p:sp>
      <p:sp>
        <p:nvSpPr>
          <p:cNvPr id="78" name="Rectangle 77">
            <a:extLst>
              <a:ext uri="{FF2B5EF4-FFF2-40B4-BE49-F238E27FC236}">
                <a16:creationId xmlns:a16="http://schemas.microsoft.com/office/drawing/2014/main" id="{32641450-E279-4B53-9EF0-7F928E18974F}"/>
              </a:ext>
            </a:extLst>
          </p:cNvPr>
          <p:cNvSpPr/>
          <p:nvPr/>
        </p:nvSpPr>
        <p:spPr>
          <a:xfrm rot="16200000">
            <a:off x="2802437" y="4552195"/>
            <a:ext cx="3142344"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1</a:t>
            </a:r>
            <a:r>
              <a:rPr lang="en-US" sz="1600" b="1" baseline="30000"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st</a:t>
            </a: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 BEPS Compliance Cycle BEGINS: 50K+ sf; targets established</a:t>
            </a:r>
          </a:p>
        </p:txBody>
      </p:sp>
      <p:grpSp>
        <p:nvGrpSpPr>
          <p:cNvPr id="79" name="Group 78">
            <a:extLst>
              <a:ext uri="{FF2B5EF4-FFF2-40B4-BE49-F238E27FC236}">
                <a16:creationId xmlns:a16="http://schemas.microsoft.com/office/drawing/2014/main" id="{D2816C5A-08FC-4AF3-99B0-CEF582E3A5B6}"/>
              </a:ext>
            </a:extLst>
          </p:cNvPr>
          <p:cNvGrpSpPr/>
          <p:nvPr/>
        </p:nvGrpSpPr>
        <p:grpSpPr>
          <a:xfrm>
            <a:off x="6764754" y="1598337"/>
            <a:ext cx="919720" cy="919720"/>
            <a:chOff x="1979460" y="1067303"/>
            <a:chExt cx="689790" cy="689790"/>
          </a:xfrm>
        </p:grpSpPr>
        <p:sp>
          <p:nvSpPr>
            <p:cNvPr id="80" name="Oval 79">
              <a:extLst>
                <a:ext uri="{FF2B5EF4-FFF2-40B4-BE49-F238E27FC236}">
                  <a16:creationId xmlns:a16="http://schemas.microsoft.com/office/drawing/2014/main" id="{6C988B7F-267E-4C9E-AD56-C4A53DFCF285}"/>
                </a:ext>
              </a:extLst>
            </p:cNvPr>
            <p:cNvSpPr/>
            <p:nvPr/>
          </p:nvSpPr>
          <p:spPr>
            <a:xfrm>
              <a:off x="1979460" y="1067303"/>
              <a:ext cx="689790" cy="68979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81" name="Oval 80">
              <a:extLst>
                <a:ext uri="{FF2B5EF4-FFF2-40B4-BE49-F238E27FC236}">
                  <a16:creationId xmlns:a16="http://schemas.microsoft.com/office/drawing/2014/main" id="{158DF08F-BCE5-4CF5-9BFA-A4854BD884DB}"/>
                </a:ext>
              </a:extLst>
            </p:cNvPr>
            <p:cNvSpPr/>
            <p:nvPr/>
          </p:nvSpPr>
          <p:spPr>
            <a:xfrm>
              <a:off x="2065681" y="1133973"/>
              <a:ext cx="517343" cy="517343"/>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25" name="Rectangle 124">
              <a:extLst>
                <a:ext uri="{FF2B5EF4-FFF2-40B4-BE49-F238E27FC236}">
                  <a16:creationId xmlns:a16="http://schemas.microsoft.com/office/drawing/2014/main" id="{FCCA2801-F5AA-452B-A1AB-8C5856436B17}"/>
                </a:ext>
              </a:extLst>
            </p:cNvPr>
            <p:cNvSpPr/>
            <p:nvPr/>
          </p:nvSpPr>
          <p:spPr>
            <a:xfrm>
              <a:off x="2005155" y="1133973"/>
              <a:ext cx="638393" cy="4385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May 2026</a:t>
              </a:r>
            </a:p>
          </p:txBody>
        </p:sp>
      </p:grpSp>
      <p:grpSp>
        <p:nvGrpSpPr>
          <p:cNvPr id="126" name="Group 125">
            <a:extLst>
              <a:ext uri="{FF2B5EF4-FFF2-40B4-BE49-F238E27FC236}">
                <a16:creationId xmlns:a16="http://schemas.microsoft.com/office/drawing/2014/main" id="{545F8DD0-D547-42F4-85A1-9FE343F51DFD}"/>
              </a:ext>
            </a:extLst>
          </p:cNvPr>
          <p:cNvGrpSpPr/>
          <p:nvPr/>
        </p:nvGrpSpPr>
        <p:grpSpPr>
          <a:xfrm>
            <a:off x="5333702" y="1582714"/>
            <a:ext cx="919720" cy="919720"/>
            <a:chOff x="2138671" y="1067303"/>
            <a:chExt cx="689790" cy="689790"/>
          </a:xfrm>
        </p:grpSpPr>
        <p:sp>
          <p:nvSpPr>
            <p:cNvPr id="127" name="Oval 126">
              <a:extLst>
                <a:ext uri="{FF2B5EF4-FFF2-40B4-BE49-F238E27FC236}">
                  <a16:creationId xmlns:a16="http://schemas.microsoft.com/office/drawing/2014/main" id="{503B4C0A-92CF-4D27-9D39-901DE3631CFF}"/>
                </a:ext>
              </a:extLst>
            </p:cNvPr>
            <p:cNvSpPr/>
            <p:nvPr/>
          </p:nvSpPr>
          <p:spPr>
            <a:xfrm>
              <a:off x="2138671" y="1067303"/>
              <a:ext cx="689790" cy="68979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28" name="Oval 127">
              <a:extLst>
                <a:ext uri="{FF2B5EF4-FFF2-40B4-BE49-F238E27FC236}">
                  <a16:creationId xmlns:a16="http://schemas.microsoft.com/office/drawing/2014/main" id="{FA0124BC-B52F-4952-B7FD-1E03BDAEA0EF}"/>
                </a:ext>
              </a:extLst>
            </p:cNvPr>
            <p:cNvSpPr/>
            <p:nvPr/>
          </p:nvSpPr>
          <p:spPr>
            <a:xfrm>
              <a:off x="2224896" y="1133973"/>
              <a:ext cx="517343" cy="517343"/>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29" name="Rectangle 128">
              <a:extLst>
                <a:ext uri="{FF2B5EF4-FFF2-40B4-BE49-F238E27FC236}">
                  <a16:creationId xmlns:a16="http://schemas.microsoft.com/office/drawing/2014/main" id="{44116C94-555D-4A51-8B70-A622FD4B3D8B}"/>
                </a:ext>
              </a:extLst>
            </p:cNvPr>
            <p:cNvSpPr/>
            <p:nvPr/>
          </p:nvSpPr>
          <p:spPr>
            <a:xfrm>
              <a:off x="2158825" y="1132853"/>
              <a:ext cx="638393" cy="4385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May 2025</a:t>
              </a:r>
            </a:p>
          </p:txBody>
        </p:sp>
      </p:grpSp>
      <p:cxnSp>
        <p:nvCxnSpPr>
          <p:cNvPr id="130" name="Straight Connector 129">
            <a:extLst>
              <a:ext uri="{FF2B5EF4-FFF2-40B4-BE49-F238E27FC236}">
                <a16:creationId xmlns:a16="http://schemas.microsoft.com/office/drawing/2014/main" id="{C97FA4F8-5892-4D70-960B-681D4BE9654B}"/>
              </a:ext>
            </a:extLst>
          </p:cNvPr>
          <p:cNvCxnSpPr>
            <a:cxnSpLocks/>
            <a:stCxn id="127" idx="4"/>
          </p:cNvCxnSpPr>
          <p:nvPr/>
        </p:nvCxnSpPr>
        <p:spPr>
          <a:xfrm>
            <a:off x="5793562" y="2502434"/>
            <a:ext cx="0" cy="4263880"/>
          </a:xfrm>
          <a:prstGeom prst="line">
            <a:avLst/>
          </a:prstGeom>
          <a:noFill/>
          <a:ln w="19050" cap="flat" cmpd="sng" algn="ctr">
            <a:solidFill>
              <a:srgbClr val="248C43"/>
            </a:solidFill>
            <a:prstDash val="solid"/>
            <a:miter lim="800000"/>
            <a:tailEnd type="oval"/>
          </a:ln>
          <a:effectLst/>
        </p:spPr>
      </p:cxnSp>
      <p:sp>
        <p:nvSpPr>
          <p:cNvPr id="131" name="Rectangle 130">
            <a:extLst>
              <a:ext uri="{FF2B5EF4-FFF2-40B4-BE49-F238E27FC236}">
                <a16:creationId xmlns:a16="http://schemas.microsoft.com/office/drawing/2014/main" id="{B3AC24F0-B8DE-4164-AB6A-A3AF74F4A47C}"/>
              </a:ext>
            </a:extLst>
          </p:cNvPr>
          <p:cNvSpPr/>
          <p:nvPr/>
        </p:nvSpPr>
        <p:spPr>
          <a:xfrm>
            <a:off x="5237535" y="3301540"/>
            <a:ext cx="1150483" cy="3325745"/>
          </a:xfrm>
          <a:prstGeom prst="rect">
            <a:avLst/>
          </a:prstGeom>
          <a:solidFill>
            <a:srgbClr val="225B8B"/>
          </a:solidFill>
          <a:ln w="12700" cap="flat" cmpd="sng" algn="ctr">
            <a:solidFill>
              <a:srgbClr val="225B8B"/>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2133" b="1" dirty="0">
              <a:solidFill>
                <a:srgbClr val="19B5FE"/>
              </a:solidFill>
              <a:latin typeface="Century Gothic" panose="020B0502020202020204" pitchFamily="34" charset="0"/>
            </a:endParaRPr>
          </a:p>
        </p:txBody>
      </p:sp>
      <p:sp>
        <p:nvSpPr>
          <p:cNvPr id="132" name="Rectangle 131">
            <a:extLst>
              <a:ext uri="{FF2B5EF4-FFF2-40B4-BE49-F238E27FC236}">
                <a16:creationId xmlns:a16="http://schemas.microsoft.com/office/drawing/2014/main" id="{3E0D01C7-EDD9-411D-A10F-02D0063B835A}"/>
              </a:ext>
            </a:extLst>
          </p:cNvPr>
          <p:cNvSpPr/>
          <p:nvPr/>
        </p:nvSpPr>
        <p:spPr>
          <a:xfrm rot="16200000">
            <a:off x="4210457" y="4672024"/>
            <a:ext cx="3142344"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1</a:t>
            </a:r>
            <a:r>
              <a:rPr lang="en-US" sz="1600" b="1" baseline="30000"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st</a:t>
            </a: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 BEPS Compliance Cycle ENDS</a:t>
            </a:r>
          </a:p>
        </p:txBody>
      </p:sp>
      <p:cxnSp>
        <p:nvCxnSpPr>
          <p:cNvPr id="133" name="Straight Connector 132">
            <a:extLst>
              <a:ext uri="{FF2B5EF4-FFF2-40B4-BE49-F238E27FC236}">
                <a16:creationId xmlns:a16="http://schemas.microsoft.com/office/drawing/2014/main" id="{3722984D-E2E6-4985-9892-8840AB453937}"/>
              </a:ext>
            </a:extLst>
          </p:cNvPr>
          <p:cNvCxnSpPr>
            <a:cxnSpLocks/>
          </p:cNvCxnSpPr>
          <p:nvPr/>
        </p:nvCxnSpPr>
        <p:spPr>
          <a:xfrm>
            <a:off x="7182284" y="2496026"/>
            <a:ext cx="0" cy="4263880"/>
          </a:xfrm>
          <a:prstGeom prst="line">
            <a:avLst/>
          </a:prstGeom>
          <a:noFill/>
          <a:ln w="19050" cap="flat" cmpd="sng" algn="ctr">
            <a:solidFill>
              <a:srgbClr val="248C43"/>
            </a:solidFill>
            <a:prstDash val="solid"/>
            <a:miter lim="800000"/>
            <a:tailEnd type="oval"/>
          </a:ln>
          <a:effectLst/>
        </p:spPr>
      </p:cxnSp>
      <p:sp>
        <p:nvSpPr>
          <p:cNvPr id="134" name="Rectangle 133">
            <a:extLst>
              <a:ext uri="{FF2B5EF4-FFF2-40B4-BE49-F238E27FC236}">
                <a16:creationId xmlns:a16="http://schemas.microsoft.com/office/drawing/2014/main" id="{F855213C-1613-4BEC-8C34-A2CEF676B8A5}"/>
              </a:ext>
            </a:extLst>
          </p:cNvPr>
          <p:cNvSpPr/>
          <p:nvPr/>
        </p:nvSpPr>
        <p:spPr>
          <a:xfrm>
            <a:off x="6626257" y="3295132"/>
            <a:ext cx="1150483" cy="3325745"/>
          </a:xfrm>
          <a:prstGeom prst="rect">
            <a:avLst/>
          </a:prstGeom>
          <a:solidFill>
            <a:srgbClr val="00B0F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2133" b="1" dirty="0">
              <a:solidFill>
                <a:srgbClr val="19B5FE"/>
              </a:solidFill>
              <a:latin typeface="Century Gothic" panose="020B0502020202020204" pitchFamily="34" charset="0"/>
            </a:endParaRPr>
          </a:p>
        </p:txBody>
      </p:sp>
      <p:sp>
        <p:nvSpPr>
          <p:cNvPr id="135" name="Rectangle 134">
            <a:extLst>
              <a:ext uri="{FF2B5EF4-FFF2-40B4-BE49-F238E27FC236}">
                <a16:creationId xmlns:a16="http://schemas.microsoft.com/office/drawing/2014/main" id="{A4CD46BB-0041-417E-90DA-0CEE4DB929BB}"/>
              </a:ext>
            </a:extLst>
          </p:cNvPr>
          <p:cNvSpPr/>
          <p:nvPr/>
        </p:nvSpPr>
        <p:spPr>
          <a:xfrm rot="16200000">
            <a:off x="5547029" y="4608244"/>
            <a:ext cx="323597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2</a:t>
            </a:r>
            <a:r>
              <a:rPr lang="en-US" sz="1600" b="1" baseline="30000"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nd</a:t>
            </a: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  BEPS Compliance Cycle targets established</a:t>
            </a:r>
          </a:p>
        </p:txBody>
      </p:sp>
      <p:grpSp>
        <p:nvGrpSpPr>
          <p:cNvPr id="136" name="Group 135">
            <a:extLst>
              <a:ext uri="{FF2B5EF4-FFF2-40B4-BE49-F238E27FC236}">
                <a16:creationId xmlns:a16="http://schemas.microsoft.com/office/drawing/2014/main" id="{436235A3-7EA4-4B12-BAF8-36DFC7D9D0BA}"/>
              </a:ext>
            </a:extLst>
          </p:cNvPr>
          <p:cNvGrpSpPr/>
          <p:nvPr/>
        </p:nvGrpSpPr>
        <p:grpSpPr>
          <a:xfrm>
            <a:off x="8172640" y="1598337"/>
            <a:ext cx="919720" cy="919720"/>
            <a:chOff x="1979460" y="1067303"/>
            <a:chExt cx="689790" cy="689790"/>
          </a:xfrm>
        </p:grpSpPr>
        <p:sp>
          <p:nvSpPr>
            <p:cNvPr id="137" name="Oval 136">
              <a:extLst>
                <a:ext uri="{FF2B5EF4-FFF2-40B4-BE49-F238E27FC236}">
                  <a16:creationId xmlns:a16="http://schemas.microsoft.com/office/drawing/2014/main" id="{63C9C673-3DB5-47B8-AC38-AB7544835A6C}"/>
                </a:ext>
              </a:extLst>
            </p:cNvPr>
            <p:cNvSpPr/>
            <p:nvPr/>
          </p:nvSpPr>
          <p:spPr>
            <a:xfrm>
              <a:off x="1979460" y="1067303"/>
              <a:ext cx="689790" cy="68979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38" name="Oval 137">
              <a:extLst>
                <a:ext uri="{FF2B5EF4-FFF2-40B4-BE49-F238E27FC236}">
                  <a16:creationId xmlns:a16="http://schemas.microsoft.com/office/drawing/2014/main" id="{240D0548-ADDB-49E1-BB07-AE1D4F2A1633}"/>
                </a:ext>
              </a:extLst>
            </p:cNvPr>
            <p:cNvSpPr/>
            <p:nvPr/>
          </p:nvSpPr>
          <p:spPr>
            <a:xfrm>
              <a:off x="2065681" y="1133973"/>
              <a:ext cx="517343" cy="517343"/>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39" name="Rectangle 138">
              <a:extLst>
                <a:ext uri="{FF2B5EF4-FFF2-40B4-BE49-F238E27FC236}">
                  <a16:creationId xmlns:a16="http://schemas.microsoft.com/office/drawing/2014/main" id="{6F2B7B5D-86D0-4ED9-BA80-7459A1E24E6F}"/>
                </a:ext>
              </a:extLst>
            </p:cNvPr>
            <p:cNvSpPr/>
            <p:nvPr/>
          </p:nvSpPr>
          <p:spPr>
            <a:xfrm>
              <a:off x="2005155" y="1133973"/>
              <a:ext cx="638393" cy="4385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May 2030</a:t>
              </a:r>
            </a:p>
          </p:txBody>
        </p:sp>
      </p:grpSp>
      <p:cxnSp>
        <p:nvCxnSpPr>
          <p:cNvPr id="140" name="Straight Connector 139">
            <a:extLst>
              <a:ext uri="{FF2B5EF4-FFF2-40B4-BE49-F238E27FC236}">
                <a16:creationId xmlns:a16="http://schemas.microsoft.com/office/drawing/2014/main" id="{29776626-2464-47DB-81D8-4E2BA96D1CCA}"/>
              </a:ext>
            </a:extLst>
          </p:cNvPr>
          <p:cNvCxnSpPr>
            <a:cxnSpLocks/>
          </p:cNvCxnSpPr>
          <p:nvPr/>
        </p:nvCxnSpPr>
        <p:spPr>
          <a:xfrm>
            <a:off x="8590170" y="2496026"/>
            <a:ext cx="0" cy="4263880"/>
          </a:xfrm>
          <a:prstGeom prst="line">
            <a:avLst/>
          </a:prstGeom>
          <a:noFill/>
          <a:ln w="19050" cap="flat" cmpd="sng" algn="ctr">
            <a:solidFill>
              <a:srgbClr val="248C43"/>
            </a:solidFill>
            <a:prstDash val="solid"/>
            <a:miter lim="800000"/>
            <a:tailEnd type="oval"/>
          </a:ln>
          <a:effectLst/>
        </p:spPr>
      </p:cxnSp>
      <p:sp>
        <p:nvSpPr>
          <p:cNvPr id="141" name="Rectangle 140">
            <a:extLst>
              <a:ext uri="{FF2B5EF4-FFF2-40B4-BE49-F238E27FC236}">
                <a16:creationId xmlns:a16="http://schemas.microsoft.com/office/drawing/2014/main" id="{6FA81BB3-547C-49AF-9D1F-3D5A3B010311}"/>
              </a:ext>
            </a:extLst>
          </p:cNvPr>
          <p:cNvSpPr/>
          <p:nvPr/>
        </p:nvSpPr>
        <p:spPr>
          <a:xfrm>
            <a:off x="8034143" y="3295132"/>
            <a:ext cx="1150483" cy="3325745"/>
          </a:xfrm>
          <a:prstGeom prst="rect">
            <a:avLst/>
          </a:prstGeom>
          <a:solidFill>
            <a:srgbClr val="00B0F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2133" b="1" dirty="0">
              <a:solidFill>
                <a:srgbClr val="19B5FE"/>
              </a:solidFill>
              <a:latin typeface="Century Gothic" panose="020B0502020202020204" pitchFamily="34" charset="0"/>
            </a:endParaRPr>
          </a:p>
        </p:txBody>
      </p:sp>
      <p:sp>
        <p:nvSpPr>
          <p:cNvPr id="142" name="Rectangle 141">
            <a:extLst>
              <a:ext uri="{FF2B5EF4-FFF2-40B4-BE49-F238E27FC236}">
                <a16:creationId xmlns:a16="http://schemas.microsoft.com/office/drawing/2014/main" id="{EE48D89F-8B06-4A44-A4ED-129AACE26D0E}"/>
              </a:ext>
            </a:extLst>
          </p:cNvPr>
          <p:cNvSpPr/>
          <p:nvPr/>
        </p:nvSpPr>
        <p:spPr>
          <a:xfrm rot="16200000">
            <a:off x="6989280" y="4618803"/>
            <a:ext cx="323597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2</a:t>
            </a:r>
            <a:r>
              <a:rPr lang="en-US" sz="1600" b="1" baseline="30000"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nd</a:t>
            </a: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  BEPS Compliance Cycle ENDS</a:t>
            </a:r>
          </a:p>
        </p:txBody>
      </p:sp>
      <p:grpSp>
        <p:nvGrpSpPr>
          <p:cNvPr id="143" name="Group 142">
            <a:extLst>
              <a:ext uri="{FF2B5EF4-FFF2-40B4-BE49-F238E27FC236}">
                <a16:creationId xmlns:a16="http://schemas.microsoft.com/office/drawing/2014/main" id="{E0418BB3-FD2A-4D4A-9964-282FAA23EA4F}"/>
              </a:ext>
            </a:extLst>
          </p:cNvPr>
          <p:cNvGrpSpPr/>
          <p:nvPr/>
        </p:nvGrpSpPr>
        <p:grpSpPr>
          <a:xfrm>
            <a:off x="9547607" y="1598337"/>
            <a:ext cx="919720" cy="919720"/>
            <a:chOff x="1979460" y="1067303"/>
            <a:chExt cx="689790" cy="689790"/>
          </a:xfrm>
        </p:grpSpPr>
        <p:sp>
          <p:nvSpPr>
            <p:cNvPr id="144" name="Oval 143">
              <a:extLst>
                <a:ext uri="{FF2B5EF4-FFF2-40B4-BE49-F238E27FC236}">
                  <a16:creationId xmlns:a16="http://schemas.microsoft.com/office/drawing/2014/main" id="{D6FC12BE-77FB-4D63-A3A9-E25C9315C6E4}"/>
                </a:ext>
              </a:extLst>
            </p:cNvPr>
            <p:cNvSpPr/>
            <p:nvPr/>
          </p:nvSpPr>
          <p:spPr>
            <a:xfrm>
              <a:off x="1979460" y="1067303"/>
              <a:ext cx="689790" cy="68979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45" name="Oval 144">
              <a:extLst>
                <a:ext uri="{FF2B5EF4-FFF2-40B4-BE49-F238E27FC236}">
                  <a16:creationId xmlns:a16="http://schemas.microsoft.com/office/drawing/2014/main" id="{D1BBBCBF-E0E8-4E72-80D0-8EB9B8211222}"/>
                </a:ext>
              </a:extLst>
            </p:cNvPr>
            <p:cNvSpPr/>
            <p:nvPr/>
          </p:nvSpPr>
          <p:spPr>
            <a:xfrm>
              <a:off x="2065681" y="1133973"/>
              <a:ext cx="517343" cy="517343"/>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46" name="Rectangle 145">
              <a:extLst>
                <a:ext uri="{FF2B5EF4-FFF2-40B4-BE49-F238E27FC236}">
                  <a16:creationId xmlns:a16="http://schemas.microsoft.com/office/drawing/2014/main" id="{CA521E2F-8D33-407C-86FE-39D188D4B1E3}"/>
                </a:ext>
              </a:extLst>
            </p:cNvPr>
            <p:cNvSpPr/>
            <p:nvPr/>
          </p:nvSpPr>
          <p:spPr>
            <a:xfrm>
              <a:off x="2005155" y="1133973"/>
              <a:ext cx="638393" cy="4385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May 2031</a:t>
              </a:r>
            </a:p>
          </p:txBody>
        </p:sp>
      </p:grpSp>
      <p:cxnSp>
        <p:nvCxnSpPr>
          <p:cNvPr id="147" name="Straight Connector 146">
            <a:extLst>
              <a:ext uri="{FF2B5EF4-FFF2-40B4-BE49-F238E27FC236}">
                <a16:creationId xmlns:a16="http://schemas.microsoft.com/office/drawing/2014/main" id="{CF386849-2541-4C49-9925-A8A484F40DDA}"/>
              </a:ext>
            </a:extLst>
          </p:cNvPr>
          <p:cNvCxnSpPr>
            <a:cxnSpLocks/>
          </p:cNvCxnSpPr>
          <p:nvPr/>
        </p:nvCxnSpPr>
        <p:spPr>
          <a:xfrm>
            <a:off x="9965137" y="2496026"/>
            <a:ext cx="0" cy="4263880"/>
          </a:xfrm>
          <a:prstGeom prst="line">
            <a:avLst/>
          </a:prstGeom>
          <a:noFill/>
          <a:ln w="19050" cap="flat" cmpd="sng" algn="ctr">
            <a:solidFill>
              <a:srgbClr val="248C43"/>
            </a:solidFill>
            <a:prstDash val="solid"/>
            <a:miter lim="800000"/>
            <a:tailEnd type="oval"/>
          </a:ln>
          <a:effectLst/>
        </p:spPr>
      </p:cxnSp>
      <p:sp>
        <p:nvSpPr>
          <p:cNvPr id="148" name="Rectangle 147">
            <a:extLst>
              <a:ext uri="{FF2B5EF4-FFF2-40B4-BE49-F238E27FC236}">
                <a16:creationId xmlns:a16="http://schemas.microsoft.com/office/drawing/2014/main" id="{C958EFDE-444E-44B1-A682-58F652F54415}"/>
              </a:ext>
            </a:extLst>
          </p:cNvPr>
          <p:cNvSpPr/>
          <p:nvPr/>
        </p:nvSpPr>
        <p:spPr>
          <a:xfrm>
            <a:off x="9409110" y="3295132"/>
            <a:ext cx="1150483" cy="3325745"/>
          </a:xfrm>
          <a:prstGeom prst="rect">
            <a:avLst/>
          </a:prstGeom>
          <a:solidFill>
            <a:srgbClr val="92D05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2133" b="1" dirty="0">
              <a:solidFill>
                <a:srgbClr val="19B5FE"/>
              </a:solidFill>
              <a:latin typeface="Century Gothic" panose="020B0502020202020204" pitchFamily="34" charset="0"/>
            </a:endParaRPr>
          </a:p>
        </p:txBody>
      </p:sp>
      <p:sp>
        <p:nvSpPr>
          <p:cNvPr id="149" name="Rectangle 148">
            <a:extLst>
              <a:ext uri="{FF2B5EF4-FFF2-40B4-BE49-F238E27FC236}">
                <a16:creationId xmlns:a16="http://schemas.microsoft.com/office/drawing/2014/main" id="{6DE21858-A92B-41B9-8934-C75283789D68}"/>
              </a:ext>
            </a:extLst>
          </p:cNvPr>
          <p:cNvSpPr/>
          <p:nvPr/>
        </p:nvSpPr>
        <p:spPr>
          <a:xfrm rot="16200000">
            <a:off x="8364247" y="4618803"/>
            <a:ext cx="323597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3</a:t>
            </a:r>
            <a:r>
              <a:rPr lang="en-US" sz="1600" b="1" baseline="30000"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rd</a:t>
            </a: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 BEPS Compliance Cycle BEGINS: 50K+ sf</a:t>
            </a:r>
          </a:p>
        </p:txBody>
      </p:sp>
      <p:grpSp>
        <p:nvGrpSpPr>
          <p:cNvPr id="150" name="Group 149">
            <a:extLst>
              <a:ext uri="{FF2B5EF4-FFF2-40B4-BE49-F238E27FC236}">
                <a16:creationId xmlns:a16="http://schemas.microsoft.com/office/drawing/2014/main" id="{ED3E45B3-6C66-4CFF-BBB5-26C16BA2C5BD}"/>
              </a:ext>
            </a:extLst>
          </p:cNvPr>
          <p:cNvGrpSpPr/>
          <p:nvPr/>
        </p:nvGrpSpPr>
        <p:grpSpPr>
          <a:xfrm>
            <a:off x="10954476" y="1573023"/>
            <a:ext cx="919720" cy="919720"/>
            <a:chOff x="1979460" y="1067303"/>
            <a:chExt cx="689790" cy="689790"/>
          </a:xfrm>
        </p:grpSpPr>
        <p:sp>
          <p:nvSpPr>
            <p:cNvPr id="151" name="Oval 150">
              <a:extLst>
                <a:ext uri="{FF2B5EF4-FFF2-40B4-BE49-F238E27FC236}">
                  <a16:creationId xmlns:a16="http://schemas.microsoft.com/office/drawing/2014/main" id="{5C014E6F-03C7-4459-B93E-E0591FABC3F6}"/>
                </a:ext>
              </a:extLst>
            </p:cNvPr>
            <p:cNvSpPr/>
            <p:nvPr/>
          </p:nvSpPr>
          <p:spPr>
            <a:xfrm>
              <a:off x="1979460" y="1067303"/>
              <a:ext cx="689790" cy="68979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52" name="Oval 151">
              <a:extLst>
                <a:ext uri="{FF2B5EF4-FFF2-40B4-BE49-F238E27FC236}">
                  <a16:creationId xmlns:a16="http://schemas.microsoft.com/office/drawing/2014/main" id="{36C282AC-D66E-405A-B3C9-933041A566D5}"/>
                </a:ext>
              </a:extLst>
            </p:cNvPr>
            <p:cNvSpPr/>
            <p:nvPr/>
          </p:nvSpPr>
          <p:spPr>
            <a:xfrm>
              <a:off x="2065681" y="1133973"/>
              <a:ext cx="517343" cy="517343"/>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53" name="Rectangle 152">
              <a:extLst>
                <a:ext uri="{FF2B5EF4-FFF2-40B4-BE49-F238E27FC236}">
                  <a16:creationId xmlns:a16="http://schemas.microsoft.com/office/drawing/2014/main" id="{D599D454-48E5-4B74-815B-C48588ABD0F7}"/>
                </a:ext>
              </a:extLst>
            </p:cNvPr>
            <p:cNvSpPr/>
            <p:nvPr/>
          </p:nvSpPr>
          <p:spPr>
            <a:xfrm>
              <a:off x="2005155" y="1133973"/>
              <a:ext cx="638393" cy="43858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May 2035</a:t>
              </a:r>
            </a:p>
          </p:txBody>
        </p:sp>
      </p:grpSp>
      <p:cxnSp>
        <p:nvCxnSpPr>
          <p:cNvPr id="154" name="Straight Connector 153">
            <a:extLst>
              <a:ext uri="{FF2B5EF4-FFF2-40B4-BE49-F238E27FC236}">
                <a16:creationId xmlns:a16="http://schemas.microsoft.com/office/drawing/2014/main" id="{54804115-A467-4CB0-9404-1C11F8F2C281}"/>
              </a:ext>
            </a:extLst>
          </p:cNvPr>
          <p:cNvCxnSpPr>
            <a:cxnSpLocks/>
          </p:cNvCxnSpPr>
          <p:nvPr/>
        </p:nvCxnSpPr>
        <p:spPr>
          <a:xfrm>
            <a:off x="11372006" y="2470712"/>
            <a:ext cx="0" cy="4263880"/>
          </a:xfrm>
          <a:prstGeom prst="line">
            <a:avLst/>
          </a:prstGeom>
          <a:noFill/>
          <a:ln w="19050" cap="flat" cmpd="sng" algn="ctr">
            <a:solidFill>
              <a:srgbClr val="248C43"/>
            </a:solidFill>
            <a:prstDash val="solid"/>
            <a:miter lim="800000"/>
            <a:tailEnd type="oval"/>
          </a:ln>
          <a:effectLst/>
        </p:spPr>
      </p:cxnSp>
      <p:sp>
        <p:nvSpPr>
          <p:cNvPr id="155" name="Rectangle 154">
            <a:extLst>
              <a:ext uri="{FF2B5EF4-FFF2-40B4-BE49-F238E27FC236}">
                <a16:creationId xmlns:a16="http://schemas.microsoft.com/office/drawing/2014/main" id="{64859A17-05CF-481F-B829-D793C1EB779D}"/>
              </a:ext>
            </a:extLst>
          </p:cNvPr>
          <p:cNvSpPr/>
          <p:nvPr/>
        </p:nvSpPr>
        <p:spPr>
          <a:xfrm>
            <a:off x="10815979" y="3269818"/>
            <a:ext cx="1150483" cy="3325745"/>
          </a:xfrm>
          <a:prstGeom prst="rect">
            <a:avLst/>
          </a:prstGeom>
          <a:solidFill>
            <a:srgbClr val="92D050"/>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2133" b="1" dirty="0">
              <a:solidFill>
                <a:srgbClr val="19B5FE"/>
              </a:solidFill>
              <a:latin typeface="Century Gothic" panose="020B0502020202020204" pitchFamily="34" charset="0"/>
            </a:endParaRPr>
          </a:p>
        </p:txBody>
      </p:sp>
      <p:sp>
        <p:nvSpPr>
          <p:cNvPr id="156" name="Rectangle 155">
            <a:extLst>
              <a:ext uri="{FF2B5EF4-FFF2-40B4-BE49-F238E27FC236}">
                <a16:creationId xmlns:a16="http://schemas.microsoft.com/office/drawing/2014/main" id="{1ADF5D14-BAC4-498C-A08E-E83F0274F577}"/>
              </a:ext>
            </a:extLst>
          </p:cNvPr>
          <p:cNvSpPr/>
          <p:nvPr/>
        </p:nvSpPr>
        <p:spPr>
          <a:xfrm rot="16200000">
            <a:off x="9798181" y="4595414"/>
            <a:ext cx="3235970"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3</a:t>
            </a:r>
            <a:r>
              <a:rPr lang="en-US" sz="1600" b="1" baseline="30000"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rd</a:t>
            </a: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 BEPS Compliance Cycle ENDS: 50K+ sf </a:t>
            </a:r>
          </a:p>
        </p:txBody>
      </p:sp>
      <p:cxnSp>
        <p:nvCxnSpPr>
          <p:cNvPr id="3" name="Straight Connector 2">
            <a:extLst>
              <a:ext uri="{FF2B5EF4-FFF2-40B4-BE49-F238E27FC236}">
                <a16:creationId xmlns:a16="http://schemas.microsoft.com/office/drawing/2014/main" id="{CE2ADF7A-2EAB-4109-9CDE-99C068A1D13A}"/>
              </a:ext>
            </a:extLst>
          </p:cNvPr>
          <p:cNvCxnSpPr/>
          <p:nvPr/>
        </p:nvCxnSpPr>
        <p:spPr>
          <a:xfrm>
            <a:off x="3611496" y="1106501"/>
            <a:ext cx="0" cy="560912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462D73C8-578F-428F-9291-A99346F06B38}"/>
              </a:ext>
            </a:extLst>
          </p:cNvPr>
          <p:cNvCxnSpPr/>
          <p:nvPr/>
        </p:nvCxnSpPr>
        <p:spPr>
          <a:xfrm>
            <a:off x="6507096" y="1106501"/>
            <a:ext cx="0" cy="560912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49C93869-670C-47EA-A492-02101EEFA5DE}"/>
              </a:ext>
            </a:extLst>
          </p:cNvPr>
          <p:cNvCxnSpPr/>
          <p:nvPr/>
        </p:nvCxnSpPr>
        <p:spPr>
          <a:xfrm>
            <a:off x="9302804" y="1125470"/>
            <a:ext cx="0" cy="560912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94" name="Group 93">
            <a:extLst>
              <a:ext uri="{FF2B5EF4-FFF2-40B4-BE49-F238E27FC236}">
                <a16:creationId xmlns:a16="http://schemas.microsoft.com/office/drawing/2014/main" id="{96B4A897-B2F7-41A7-BDA2-990539D992BA}"/>
              </a:ext>
            </a:extLst>
          </p:cNvPr>
          <p:cNvGrpSpPr/>
          <p:nvPr/>
        </p:nvGrpSpPr>
        <p:grpSpPr>
          <a:xfrm>
            <a:off x="58507" y="1558757"/>
            <a:ext cx="3408045" cy="5207557"/>
            <a:chOff x="58507" y="1558757"/>
            <a:chExt cx="3408045" cy="5207557"/>
          </a:xfrm>
        </p:grpSpPr>
        <p:sp>
          <p:nvSpPr>
            <p:cNvPr id="95" name="Oval 94">
              <a:extLst>
                <a:ext uri="{FF2B5EF4-FFF2-40B4-BE49-F238E27FC236}">
                  <a16:creationId xmlns:a16="http://schemas.microsoft.com/office/drawing/2014/main" id="{EE730A87-F59D-49E5-A9FC-984339CDC7C1}"/>
                </a:ext>
              </a:extLst>
            </p:cNvPr>
            <p:cNvSpPr/>
            <p:nvPr/>
          </p:nvSpPr>
          <p:spPr>
            <a:xfrm>
              <a:off x="58507" y="1562767"/>
              <a:ext cx="919720" cy="91972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cxnSp>
          <p:nvCxnSpPr>
            <p:cNvPr id="96" name="Straight Connector 95">
              <a:extLst>
                <a:ext uri="{FF2B5EF4-FFF2-40B4-BE49-F238E27FC236}">
                  <a16:creationId xmlns:a16="http://schemas.microsoft.com/office/drawing/2014/main" id="{BF41D7C5-C795-4966-807B-7347DA032F2C}"/>
                </a:ext>
              </a:extLst>
            </p:cNvPr>
            <p:cNvCxnSpPr>
              <a:cxnSpLocks/>
              <a:stCxn id="95" idx="4"/>
            </p:cNvCxnSpPr>
            <p:nvPr/>
          </p:nvCxnSpPr>
          <p:spPr>
            <a:xfrm>
              <a:off x="518367" y="2482487"/>
              <a:ext cx="0" cy="4237146"/>
            </a:xfrm>
            <a:prstGeom prst="line">
              <a:avLst/>
            </a:prstGeom>
            <a:noFill/>
            <a:ln w="19050" cap="flat" cmpd="sng" algn="ctr">
              <a:solidFill>
                <a:srgbClr val="248C43"/>
              </a:solidFill>
              <a:prstDash val="solid"/>
              <a:miter lim="800000"/>
              <a:tailEnd type="oval"/>
            </a:ln>
            <a:effectLst/>
          </p:spPr>
        </p:cxnSp>
        <p:sp>
          <p:nvSpPr>
            <p:cNvPr id="97" name="Oval 96">
              <a:extLst>
                <a:ext uri="{FF2B5EF4-FFF2-40B4-BE49-F238E27FC236}">
                  <a16:creationId xmlns:a16="http://schemas.microsoft.com/office/drawing/2014/main" id="{C1E78225-2A8A-477F-98BF-A5DD5D0D7E11}"/>
                </a:ext>
              </a:extLst>
            </p:cNvPr>
            <p:cNvSpPr/>
            <p:nvPr/>
          </p:nvSpPr>
          <p:spPr>
            <a:xfrm>
              <a:off x="165428" y="1677731"/>
              <a:ext cx="689791" cy="689791"/>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98" name="Rectangle 97">
              <a:extLst>
                <a:ext uri="{FF2B5EF4-FFF2-40B4-BE49-F238E27FC236}">
                  <a16:creationId xmlns:a16="http://schemas.microsoft.com/office/drawing/2014/main" id="{B2420589-FA31-43FC-B3D5-21B17DC8410E}"/>
                </a:ext>
              </a:extLst>
            </p:cNvPr>
            <p:cNvSpPr/>
            <p:nvPr/>
          </p:nvSpPr>
          <p:spPr>
            <a:xfrm>
              <a:off x="69794" y="1844141"/>
              <a:ext cx="851191"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2017</a:t>
              </a:r>
            </a:p>
          </p:txBody>
        </p:sp>
        <p:sp>
          <p:nvSpPr>
            <p:cNvPr id="99" name="Rectangle 98">
              <a:extLst>
                <a:ext uri="{FF2B5EF4-FFF2-40B4-BE49-F238E27FC236}">
                  <a16:creationId xmlns:a16="http://schemas.microsoft.com/office/drawing/2014/main" id="{68563C69-0C0E-4361-90D1-11F3645C3B2E}"/>
                </a:ext>
              </a:extLst>
            </p:cNvPr>
            <p:cNvSpPr/>
            <p:nvPr/>
          </p:nvSpPr>
          <p:spPr>
            <a:xfrm>
              <a:off x="138547" y="3286659"/>
              <a:ext cx="770122" cy="3340626"/>
            </a:xfrm>
            <a:prstGeom prst="rect">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srgbClr val="19B5F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00" name="Rectangle 99">
              <a:extLst>
                <a:ext uri="{FF2B5EF4-FFF2-40B4-BE49-F238E27FC236}">
                  <a16:creationId xmlns:a16="http://schemas.microsoft.com/office/drawing/2014/main" id="{597C338B-90B2-4844-8531-1EE12DEA7502}"/>
                </a:ext>
              </a:extLst>
            </p:cNvPr>
            <p:cNvSpPr/>
            <p:nvPr/>
          </p:nvSpPr>
          <p:spPr>
            <a:xfrm rot="16200000">
              <a:off x="-1150488" y="4643594"/>
              <a:ext cx="3298648"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Benchmarking ordinance passed</a:t>
              </a:r>
            </a:p>
          </p:txBody>
        </p:sp>
        <p:sp>
          <p:nvSpPr>
            <p:cNvPr id="101" name="Oval 100">
              <a:extLst>
                <a:ext uri="{FF2B5EF4-FFF2-40B4-BE49-F238E27FC236}">
                  <a16:creationId xmlns:a16="http://schemas.microsoft.com/office/drawing/2014/main" id="{E8977E3C-4E9A-4D6C-8090-2969AC647659}"/>
                </a:ext>
              </a:extLst>
            </p:cNvPr>
            <p:cNvSpPr/>
            <p:nvPr/>
          </p:nvSpPr>
          <p:spPr>
            <a:xfrm>
              <a:off x="884778" y="1582714"/>
              <a:ext cx="919720" cy="91972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cxnSp>
          <p:nvCxnSpPr>
            <p:cNvPr id="102" name="Straight Connector 101">
              <a:extLst>
                <a:ext uri="{FF2B5EF4-FFF2-40B4-BE49-F238E27FC236}">
                  <a16:creationId xmlns:a16="http://schemas.microsoft.com/office/drawing/2014/main" id="{A66DA202-3189-41FC-8CD9-6EB9D9F63D87}"/>
                </a:ext>
              </a:extLst>
            </p:cNvPr>
            <p:cNvCxnSpPr>
              <a:cxnSpLocks/>
              <a:stCxn id="101" idx="4"/>
            </p:cNvCxnSpPr>
            <p:nvPr/>
          </p:nvCxnSpPr>
          <p:spPr>
            <a:xfrm>
              <a:off x="1344638" y="2502434"/>
              <a:ext cx="0" cy="4237146"/>
            </a:xfrm>
            <a:prstGeom prst="line">
              <a:avLst/>
            </a:prstGeom>
            <a:noFill/>
            <a:ln w="19050" cap="flat" cmpd="sng" algn="ctr">
              <a:solidFill>
                <a:srgbClr val="248C43"/>
              </a:solidFill>
              <a:prstDash val="solid"/>
              <a:miter lim="800000"/>
              <a:tailEnd type="oval"/>
            </a:ln>
            <a:effectLst/>
          </p:spPr>
        </p:cxnSp>
        <p:sp>
          <p:nvSpPr>
            <p:cNvPr id="103" name="Oval 102">
              <a:extLst>
                <a:ext uri="{FF2B5EF4-FFF2-40B4-BE49-F238E27FC236}">
                  <a16:creationId xmlns:a16="http://schemas.microsoft.com/office/drawing/2014/main" id="{17823B0D-2F29-4996-AB02-0B6991064940}"/>
                </a:ext>
              </a:extLst>
            </p:cNvPr>
            <p:cNvSpPr/>
            <p:nvPr/>
          </p:nvSpPr>
          <p:spPr>
            <a:xfrm>
              <a:off x="991699" y="1697678"/>
              <a:ext cx="689791" cy="689791"/>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04" name="Rectangle 103">
              <a:extLst>
                <a:ext uri="{FF2B5EF4-FFF2-40B4-BE49-F238E27FC236}">
                  <a16:creationId xmlns:a16="http://schemas.microsoft.com/office/drawing/2014/main" id="{C96BA5C6-668A-4C21-B776-C02F6E21BCB9}"/>
                </a:ext>
              </a:extLst>
            </p:cNvPr>
            <p:cNvSpPr/>
            <p:nvPr/>
          </p:nvSpPr>
          <p:spPr>
            <a:xfrm>
              <a:off x="904618" y="1831506"/>
              <a:ext cx="851191"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2018</a:t>
              </a:r>
            </a:p>
          </p:txBody>
        </p:sp>
        <p:sp>
          <p:nvSpPr>
            <p:cNvPr id="105" name="Rectangle 104">
              <a:extLst>
                <a:ext uri="{FF2B5EF4-FFF2-40B4-BE49-F238E27FC236}">
                  <a16:creationId xmlns:a16="http://schemas.microsoft.com/office/drawing/2014/main" id="{259A0E1E-F1B4-45C4-B7ED-BFB43D385695}"/>
                </a:ext>
              </a:extLst>
            </p:cNvPr>
            <p:cNvSpPr/>
            <p:nvPr/>
          </p:nvSpPr>
          <p:spPr>
            <a:xfrm>
              <a:off x="964818" y="3286658"/>
              <a:ext cx="770122" cy="3340627"/>
            </a:xfrm>
            <a:prstGeom prst="rect">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srgbClr val="19B5F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06" name="Rectangle 105">
              <a:extLst>
                <a:ext uri="{FF2B5EF4-FFF2-40B4-BE49-F238E27FC236}">
                  <a16:creationId xmlns:a16="http://schemas.microsoft.com/office/drawing/2014/main" id="{4F163C33-FBB8-4A30-82E2-5AFCA619A11C}"/>
                </a:ext>
              </a:extLst>
            </p:cNvPr>
            <p:cNvSpPr/>
            <p:nvPr/>
          </p:nvSpPr>
          <p:spPr>
            <a:xfrm rot="16200000">
              <a:off x="-324217" y="4663542"/>
              <a:ext cx="3298648" cy="58477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2018 International Energy  Conservation Code adopted</a:t>
              </a:r>
            </a:p>
          </p:txBody>
        </p:sp>
        <p:sp>
          <p:nvSpPr>
            <p:cNvPr id="107" name="Oval 106">
              <a:extLst>
                <a:ext uri="{FF2B5EF4-FFF2-40B4-BE49-F238E27FC236}">
                  <a16:creationId xmlns:a16="http://schemas.microsoft.com/office/drawing/2014/main" id="{E4776A69-1436-494D-B8BF-251355EE791D}"/>
                </a:ext>
              </a:extLst>
            </p:cNvPr>
            <p:cNvSpPr/>
            <p:nvPr/>
          </p:nvSpPr>
          <p:spPr>
            <a:xfrm>
              <a:off x="1713949" y="1558757"/>
              <a:ext cx="919720" cy="91972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cxnSp>
          <p:nvCxnSpPr>
            <p:cNvPr id="108" name="Straight Connector 107">
              <a:extLst>
                <a:ext uri="{FF2B5EF4-FFF2-40B4-BE49-F238E27FC236}">
                  <a16:creationId xmlns:a16="http://schemas.microsoft.com/office/drawing/2014/main" id="{AAA829B1-AD75-421A-B4E2-C69F20CE8E45}"/>
                </a:ext>
              </a:extLst>
            </p:cNvPr>
            <p:cNvCxnSpPr>
              <a:cxnSpLocks/>
              <a:stCxn id="107" idx="4"/>
            </p:cNvCxnSpPr>
            <p:nvPr/>
          </p:nvCxnSpPr>
          <p:spPr>
            <a:xfrm>
              <a:off x="2173809" y="2478477"/>
              <a:ext cx="0" cy="4287837"/>
            </a:xfrm>
            <a:prstGeom prst="line">
              <a:avLst/>
            </a:prstGeom>
            <a:noFill/>
            <a:ln w="19050" cap="flat" cmpd="sng" algn="ctr">
              <a:solidFill>
                <a:srgbClr val="248C43"/>
              </a:solidFill>
              <a:prstDash val="solid"/>
              <a:miter lim="800000"/>
              <a:tailEnd type="oval"/>
            </a:ln>
            <a:effectLst/>
          </p:spPr>
        </p:cxnSp>
        <p:sp>
          <p:nvSpPr>
            <p:cNvPr id="109" name="Oval 108">
              <a:extLst>
                <a:ext uri="{FF2B5EF4-FFF2-40B4-BE49-F238E27FC236}">
                  <a16:creationId xmlns:a16="http://schemas.microsoft.com/office/drawing/2014/main" id="{99A6B109-6DFE-4546-AE76-63D319A2C2A7}"/>
                </a:ext>
              </a:extLst>
            </p:cNvPr>
            <p:cNvSpPr/>
            <p:nvPr/>
          </p:nvSpPr>
          <p:spPr>
            <a:xfrm>
              <a:off x="1820870" y="1673721"/>
              <a:ext cx="689791" cy="689791"/>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10" name="Rectangle 109">
              <a:extLst>
                <a:ext uri="{FF2B5EF4-FFF2-40B4-BE49-F238E27FC236}">
                  <a16:creationId xmlns:a16="http://schemas.microsoft.com/office/drawing/2014/main" id="{13BDCE75-3509-4464-91F2-A1E59A6D54B0}"/>
                </a:ext>
              </a:extLst>
            </p:cNvPr>
            <p:cNvSpPr/>
            <p:nvPr/>
          </p:nvSpPr>
          <p:spPr>
            <a:xfrm>
              <a:off x="1745759" y="1847321"/>
              <a:ext cx="851191"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2020</a:t>
              </a:r>
            </a:p>
          </p:txBody>
        </p:sp>
        <p:sp>
          <p:nvSpPr>
            <p:cNvPr id="111" name="Rectangle 110">
              <a:extLst>
                <a:ext uri="{FF2B5EF4-FFF2-40B4-BE49-F238E27FC236}">
                  <a16:creationId xmlns:a16="http://schemas.microsoft.com/office/drawing/2014/main" id="{80FD340A-843A-4205-8647-9F820BFF378B}"/>
                </a:ext>
              </a:extLst>
            </p:cNvPr>
            <p:cNvSpPr/>
            <p:nvPr/>
          </p:nvSpPr>
          <p:spPr>
            <a:xfrm>
              <a:off x="1793989" y="3282648"/>
              <a:ext cx="770122" cy="3344638"/>
            </a:xfrm>
            <a:prstGeom prst="rect">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srgbClr val="19B5F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12" name="Rectangle 111">
              <a:extLst>
                <a:ext uri="{FF2B5EF4-FFF2-40B4-BE49-F238E27FC236}">
                  <a16:creationId xmlns:a16="http://schemas.microsoft.com/office/drawing/2014/main" id="{66FCD6A0-C3AA-4CFE-A6A5-AEF909EC4231}"/>
                </a:ext>
              </a:extLst>
            </p:cNvPr>
            <p:cNvSpPr/>
            <p:nvPr/>
          </p:nvSpPr>
          <p:spPr>
            <a:xfrm rot="16200000">
              <a:off x="504954" y="4762695"/>
              <a:ext cx="3298648"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BEPS ordinance passed</a:t>
              </a:r>
            </a:p>
          </p:txBody>
        </p:sp>
        <p:sp>
          <p:nvSpPr>
            <p:cNvPr id="113" name="Oval 112">
              <a:extLst>
                <a:ext uri="{FF2B5EF4-FFF2-40B4-BE49-F238E27FC236}">
                  <a16:creationId xmlns:a16="http://schemas.microsoft.com/office/drawing/2014/main" id="{93465F4D-AA79-4A72-9C2A-E0F20C49F30A}"/>
                </a:ext>
              </a:extLst>
            </p:cNvPr>
            <p:cNvSpPr/>
            <p:nvPr/>
          </p:nvSpPr>
          <p:spPr>
            <a:xfrm>
              <a:off x="2546832" y="1563984"/>
              <a:ext cx="919720" cy="919720"/>
            </a:xfrm>
            <a:prstGeom prst="ellipse">
              <a:avLst/>
            </a:prstGeom>
            <a:solidFill>
              <a:srgbClr val="DADFE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cxnSp>
          <p:nvCxnSpPr>
            <p:cNvPr id="114" name="Straight Connector 113">
              <a:extLst>
                <a:ext uri="{FF2B5EF4-FFF2-40B4-BE49-F238E27FC236}">
                  <a16:creationId xmlns:a16="http://schemas.microsoft.com/office/drawing/2014/main" id="{1A927413-D7DE-45F2-A4BC-FD0D70EDD718}"/>
                </a:ext>
              </a:extLst>
            </p:cNvPr>
            <p:cNvCxnSpPr>
              <a:cxnSpLocks/>
              <a:stCxn id="113" idx="4"/>
            </p:cNvCxnSpPr>
            <p:nvPr/>
          </p:nvCxnSpPr>
          <p:spPr>
            <a:xfrm>
              <a:off x="3006692" y="2483704"/>
              <a:ext cx="0" cy="4282610"/>
            </a:xfrm>
            <a:prstGeom prst="line">
              <a:avLst/>
            </a:prstGeom>
            <a:noFill/>
            <a:ln w="19050" cap="flat" cmpd="sng" algn="ctr">
              <a:solidFill>
                <a:srgbClr val="248C43"/>
              </a:solidFill>
              <a:prstDash val="solid"/>
              <a:miter lim="800000"/>
              <a:tailEnd type="oval"/>
            </a:ln>
            <a:effectLst/>
          </p:spPr>
        </p:cxnSp>
        <p:sp>
          <p:nvSpPr>
            <p:cNvPr id="115" name="Oval 114">
              <a:extLst>
                <a:ext uri="{FF2B5EF4-FFF2-40B4-BE49-F238E27FC236}">
                  <a16:creationId xmlns:a16="http://schemas.microsoft.com/office/drawing/2014/main" id="{C9949C98-297A-440F-BFAC-03FD90B61749}"/>
                </a:ext>
              </a:extLst>
            </p:cNvPr>
            <p:cNvSpPr/>
            <p:nvPr/>
          </p:nvSpPr>
          <p:spPr>
            <a:xfrm>
              <a:off x="2653753" y="1678948"/>
              <a:ext cx="689791" cy="689791"/>
            </a:xfrm>
            <a:prstGeom prst="ellipse">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prstClr val="black"/>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16" name="Rectangle 115">
              <a:extLst>
                <a:ext uri="{FF2B5EF4-FFF2-40B4-BE49-F238E27FC236}">
                  <a16:creationId xmlns:a16="http://schemas.microsoft.com/office/drawing/2014/main" id="{7072B9C0-B3C0-4C27-A135-EC614C65F998}"/>
                </a:ext>
              </a:extLst>
            </p:cNvPr>
            <p:cNvSpPr/>
            <p:nvPr/>
          </p:nvSpPr>
          <p:spPr>
            <a:xfrm>
              <a:off x="2578642" y="1863136"/>
              <a:ext cx="851191"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219170">
                <a:defRPr/>
              </a:pPr>
              <a:r>
                <a:rPr lang="en-US" sz="1600" b="1" dirty="0">
                  <a:solidFill>
                    <a:prstClr val="white"/>
                  </a:solidFill>
                  <a:latin typeface="HOK Sans Pro Book" panose="02000000000000000000" pitchFamily="50" charset="0"/>
                  <a:ea typeface="HOK Sans Pro Book" panose="02000000000000000000" pitchFamily="50" charset="0"/>
                  <a:cs typeface="HOK Sans Pro Book" panose="02000000000000000000" pitchFamily="50" charset="0"/>
                </a:rPr>
                <a:t> 2021</a:t>
              </a:r>
            </a:p>
          </p:txBody>
        </p:sp>
        <p:sp>
          <p:nvSpPr>
            <p:cNvPr id="117" name="Rectangle 116">
              <a:extLst>
                <a:ext uri="{FF2B5EF4-FFF2-40B4-BE49-F238E27FC236}">
                  <a16:creationId xmlns:a16="http://schemas.microsoft.com/office/drawing/2014/main" id="{E924079A-2236-4730-8DE4-AB924B91C14D}"/>
                </a:ext>
              </a:extLst>
            </p:cNvPr>
            <p:cNvSpPr/>
            <p:nvPr/>
          </p:nvSpPr>
          <p:spPr>
            <a:xfrm>
              <a:off x="2626872" y="3282647"/>
              <a:ext cx="770122" cy="3344638"/>
            </a:xfrm>
            <a:prstGeom prst="rect">
              <a:avLst/>
            </a:prstGeom>
            <a:solidFill>
              <a:srgbClr val="248C43"/>
            </a:solidFill>
            <a:ln w="12700" cap="flat" cmpd="sng" algn="ctr">
              <a:solidFill>
                <a:srgbClr val="248C43"/>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defRPr/>
              </a:pPr>
              <a:endParaRPr lang="en-US" sz="1600" b="1" dirty="0">
                <a:solidFill>
                  <a:srgbClr val="19B5FE"/>
                </a:solidFill>
                <a:latin typeface="HOK Sans Pro Book" panose="02000000000000000000" pitchFamily="50" charset="0"/>
                <a:ea typeface="HOK Sans Pro Book" panose="02000000000000000000" pitchFamily="50" charset="0"/>
                <a:cs typeface="HOK Sans Pro Book" panose="02000000000000000000" pitchFamily="50" charset="0"/>
              </a:endParaRPr>
            </a:p>
          </p:txBody>
        </p:sp>
        <p:sp>
          <p:nvSpPr>
            <p:cNvPr id="118" name="Rectangle 117">
              <a:extLst>
                <a:ext uri="{FF2B5EF4-FFF2-40B4-BE49-F238E27FC236}">
                  <a16:creationId xmlns:a16="http://schemas.microsoft.com/office/drawing/2014/main" id="{EC414F76-88FA-493C-929D-35DB8A0C50C3}"/>
                </a:ext>
              </a:extLst>
            </p:cNvPr>
            <p:cNvSpPr/>
            <p:nvPr/>
          </p:nvSpPr>
          <p:spPr>
            <a:xfrm rot="16200000">
              <a:off x="1337837" y="4767922"/>
              <a:ext cx="3298648"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1600" b="1" dirty="0">
                  <a:solidFill>
                    <a:schemeClr val="bg1"/>
                  </a:solidFill>
                  <a:latin typeface="HOK Sans Pro Book" panose="02000000000000000000" pitchFamily="50" charset="0"/>
                  <a:ea typeface="HOK Sans Pro Book" panose="02000000000000000000" pitchFamily="50" charset="0"/>
                  <a:cs typeface="HOK Sans Pro Book" panose="02000000000000000000" pitchFamily="50" charset="0"/>
                </a:rPr>
                <a:t>BEPS published</a:t>
              </a:r>
            </a:p>
          </p:txBody>
        </p:sp>
      </p:grpSp>
    </p:spTree>
    <p:extLst>
      <p:ext uri="{BB962C8B-B14F-4D97-AF65-F5344CB8AC3E}">
        <p14:creationId xmlns:p14="http://schemas.microsoft.com/office/powerpoint/2010/main" val="667114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F3C4D0E-A316-4B94-AE09-BF4A8914EA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03430" y="106558"/>
            <a:ext cx="1159266" cy="1452519"/>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A6057FEC-B19C-4B42-86B3-C85586CAE581}"/>
              </a:ext>
            </a:extLst>
          </p:cNvPr>
          <p:cNvSpPr/>
          <p:nvPr/>
        </p:nvSpPr>
        <p:spPr>
          <a:xfrm>
            <a:off x="3793616" y="220116"/>
            <a:ext cx="3280993" cy="460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9BC6AE-1AB9-4A4D-B9F8-C6B1BCA1276A}"/>
              </a:ext>
            </a:extLst>
          </p:cNvPr>
          <p:cNvSpPr/>
          <p:nvPr/>
        </p:nvSpPr>
        <p:spPr>
          <a:xfrm>
            <a:off x="3793616" y="2765379"/>
            <a:ext cx="3378028" cy="1062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80DAC97-F457-47EB-9049-D122EF46FE94}"/>
              </a:ext>
            </a:extLst>
          </p:cNvPr>
          <p:cNvPicPr>
            <a:picLocks noChangeAspect="1"/>
          </p:cNvPicPr>
          <p:nvPr/>
        </p:nvPicPr>
        <p:blipFill>
          <a:blip r:embed="rId3"/>
          <a:stretch>
            <a:fillRect/>
          </a:stretch>
        </p:blipFill>
        <p:spPr>
          <a:xfrm>
            <a:off x="285367" y="204618"/>
            <a:ext cx="3506971" cy="3151835"/>
          </a:xfrm>
          <a:prstGeom prst="rect">
            <a:avLst/>
          </a:prstGeom>
        </p:spPr>
      </p:pic>
      <p:pic>
        <p:nvPicPr>
          <p:cNvPr id="7" name="Picture 6">
            <a:extLst>
              <a:ext uri="{FF2B5EF4-FFF2-40B4-BE49-F238E27FC236}">
                <a16:creationId xmlns:a16="http://schemas.microsoft.com/office/drawing/2014/main" id="{F73D6536-72CD-412C-BB87-07C418A61989}"/>
              </a:ext>
            </a:extLst>
          </p:cNvPr>
          <p:cNvPicPr>
            <a:picLocks noChangeAspect="1"/>
          </p:cNvPicPr>
          <p:nvPr/>
        </p:nvPicPr>
        <p:blipFill>
          <a:blip r:embed="rId4"/>
          <a:stretch>
            <a:fillRect/>
          </a:stretch>
        </p:blipFill>
        <p:spPr>
          <a:xfrm>
            <a:off x="3748187" y="165054"/>
            <a:ext cx="3371850" cy="5200650"/>
          </a:xfrm>
          <a:prstGeom prst="rect">
            <a:avLst/>
          </a:prstGeom>
        </p:spPr>
      </p:pic>
      <p:pic>
        <p:nvPicPr>
          <p:cNvPr id="12" name="Picture 11">
            <a:extLst>
              <a:ext uri="{FF2B5EF4-FFF2-40B4-BE49-F238E27FC236}">
                <a16:creationId xmlns:a16="http://schemas.microsoft.com/office/drawing/2014/main" id="{C521FEC4-2EC8-4CFB-A29C-94AE1D43450A}"/>
              </a:ext>
            </a:extLst>
          </p:cNvPr>
          <p:cNvPicPr>
            <a:picLocks noChangeAspect="1"/>
          </p:cNvPicPr>
          <p:nvPr/>
        </p:nvPicPr>
        <p:blipFill rotWithShape="1">
          <a:blip r:embed="rId5"/>
          <a:srcRect b="86075"/>
          <a:stretch/>
        </p:blipFill>
        <p:spPr>
          <a:xfrm>
            <a:off x="3633887" y="5323693"/>
            <a:ext cx="3600450" cy="648584"/>
          </a:xfrm>
          <a:prstGeom prst="rect">
            <a:avLst/>
          </a:prstGeom>
        </p:spPr>
      </p:pic>
      <p:pic>
        <p:nvPicPr>
          <p:cNvPr id="15" name="Picture 14">
            <a:extLst>
              <a:ext uri="{FF2B5EF4-FFF2-40B4-BE49-F238E27FC236}">
                <a16:creationId xmlns:a16="http://schemas.microsoft.com/office/drawing/2014/main" id="{766D237B-73FE-46C3-8370-774C76D9DF0F}"/>
              </a:ext>
            </a:extLst>
          </p:cNvPr>
          <p:cNvPicPr>
            <a:picLocks noChangeAspect="1"/>
          </p:cNvPicPr>
          <p:nvPr/>
        </p:nvPicPr>
        <p:blipFill>
          <a:blip r:embed="rId6"/>
          <a:stretch>
            <a:fillRect/>
          </a:stretch>
        </p:blipFill>
        <p:spPr>
          <a:xfrm>
            <a:off x="7117293" y="220116"/>
            <a:ext cx="3286125" cy="3810000"/>
          </a:xfrm>
          <a:prstGeom prst="rect">
            <a:avLst/>
          </a:prstGeom>
        </p:spPr>
      </p:pic>
      <p:sp>
        <p:nvSpPr>
          <p:cNvPr id="26" name="Rectangle 25">
            <a:extLst>
              <a:ext uri="{FF2B5EF4-FFF2-40B4-BE49-F238E27FC236}">
                <a16:creationId xmlns:a16="http://schemas.microsoft.com/office/drawing/2014/main" id="{836B4979-0BC4-4E99-AC68-FA16CCBD1855}"/>
              </a:ext>
            </a:extLst>
          </p:cNvPr>
          <p:cNvSpPr/>
          <p:nvPr/>
        </p:nvSpPr>
        <p:spPr>
          <a:xfrm>
            <a:off x="7074609" y="117527"/>
            <a:ext cx="3369105" cy="7681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98FEF14-4012-493F-B045-8C1A746E91C6}"/>
              </a:ext>
            </a:extLst>
          </p:cNvPr>
          <p:cNvSpPr/>
          <p:nvPr/>
        </p:nvSpPr>
        <p:spPr>
          <a:xfrm>
            <a:off x="255859" y="165054"/>
            <a:ext cx="3449644" cy="1683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9EE4C0D-14E8-414C-BC7D-4EA1F2007816}"/>
              </a:ext>
            </a:extLst>
          </p:cNvPr>
          <p:cNvSpPr txBox="1"/>
          <p:nvPr/>
        </p:nvSpPr>
        <p:spPr>
          <a:xfrm>
            <a:off x="8450514" y="5602945"/>
            <a:ext cx="3287049" cy="369332"/>
          </a:xfrm>
          <a:prstGeom prst="rect">
            <a:avLst/>
          </a:prstGeom>
          <a:noFill/>
        </p:spPr>
        <p:txBody>
          <a:bodyPr wrap="square" rtlCol="0">
            <a:spAutoFit/>
          </a:bodyPr>
          <a:lstStyle/>
          <a:p>
            <a:r>
              <a:rPr lang="en-US" dirty="0"/>
              <a:t>Air Leakage A402.5</a:t>
            </a:r>
          </a:p>
        </p:txBody>
      </p:sp>
    </p:spTree>
    <p:extLst>
      <p:ext uri="{BB962C8B-B14F-4D97-AF65-F5344CB8AC3E}">
        <p14:creationId xmlns:p14="http://schemas.microsoft.com/office/powerpoint/2010/main" val="12251582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F3C4D0E-A316-4B94-AE09-BF4A8914EA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03430" y="106558"/>
            <a:ext cx="1159266" cy="145251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89EFE95-469E-4407-984E-FEA9BAF6C9CC}"/>
              </a:ext>
            </a:extLst>
          </p:cNvPr>
          <p:cNvPicPr>
            <a:picLocks noChangeAspect="1"/>
          </p:cNvPicPr>
          <p:nvPr/>
        </p:nvPicPr>
        <p:blipFill>
          <a:blip r:embed="rId3"/>
          <a:stretch>
            <a:fillRect/>
          </a:stretch>
        </p:blipFill>
        <p:spPr>
          <a:xfrm>
            <a:off x="251312" y="106558"/>
            <a:ext cx="3460166" cy="5317643"/>
          </a:xfrm>
          <a:prstGeom prst="rect">
            <a:avLst/>
          </a:prstGeom>
        </p:spPr>
      </p:pic>
      <p:pic>
        <p:nvPicPr>
          <p:cNvPr id="8" name="Picture 7">
            <a:extLst>
              <a:ext uri="{FF2B5EF4-FFF2-40B4-BE49-F238E27FC236}">
                <a16:creationId xmlns:a16="http://schemas.microsoft.com/office/drawing/2014/main" id="{9EFF3651-05AA-433A-8A06-15401276AC21}"/>
              </a:ext>
            </a:extLst>
          </p:cNvPr>
          <p:cNvPicPr>
            <a:picLocks noChangeAspect="1"/>
          </p:cNvPicPr>
          <p:nvPr/>
        </p:nvPicPr>
        <p:blipFill>
          <a:blip r:embed="rId4"/>
          <a:stretch>
            <a:fillRect/>
          </a:stretch>
        </p:blipFill>
        <p:spPr>
          <a:xfrm>
            <a:off x="3863604" y="226967"/>
            <a:ext cx="3211005" cy="4727806"/>
          </a:xfrm>
          <a:prstGeom prst="rect">
            <a:avLst/>
          </a:prstGeom>
        </p:spPr>
      </p:pic>
      <p:pic>
        <p:nvPicPr>
          <p:cNvPr id="19" name="Picture 18">
            <a:extLst>
              <a:ext uri="{FF2B5EF4-FFF2-40B4-BE49-F238E27FC236}">
                <a16:creationId xmlns:a16="http://schemas.microsoft.com/office/drawing/2014/main" id="{DD664CF7-8212-4473-838B-E05B24A75717}"/>
              </a:ext>
            </a:extLst>
          </p:cNvPr>
          <p:cNvPicPr>
            <a:picLocks noChangeAspect="1"/>
          </p:cNvPicPr>
          <p:nvPr/>
        </p:nvPicPr>
        <p:blipFill>
          <a:blip r:embed="rId5"/>
          <a:stretch>
            <a:fillRect/>
          </a:stretch>
        </p:blipFill>
        <p:spPr>
          <a:xfrm>
            <a:off x="336730" y="5349770"/>
            <a:ext cx="3289330" cy="869387"/>
          </a:xfrm>
          <a:prstGeom prst="rect">
            <a:avLst/>
          </a:prstGeom>
        </p:spPr>
      </p:pic>
      <p:sp>
        <p:nvSpPr>
          <p:cNvPr id="13" name="Rectangle 12">
            <a:extLst>
              <a:ext uri="{FF2B5EF4-FFF2-40B4-BE49-F238E27FC236}">
                <a16:creationId xmlns:a16="http://schemas.microsoft.com/office/drawing/2014/main" id="{A6057FEC-B19C-4B42-86B3-C85586CAE581}"/>
              </a:ext>
            </a:extLst>
          </p:cNvPr>
          <p:cNvSpPr/>
          <p:nvPr/>
        </p:nvSpPr>
        <p:spPr>
          <a:xfrm>
            <a:off x="3793616" y="220116"/>
            <a:ext cx="3280993" cy="4603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9BC6AE-1AB9-4A4D-B9F8-C6B1BCA1276A}"/>
              </a:ext>
            </a:extLst>
          </p:cNvPr>
          <p:cNvSpPr/>
          <p:nvPr/>
        </p:nvSpPr>
        <p:spPr>
          <a:xfrm>
            <a:off x="3793616" y="2765379"/>
            <a:ext cx="3378028" cy="10623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FF8A8BAF-5CD4-447E-AA5D-27DD49E887E5}"/>
              </a:ext>
            </a:extLst>
          </p:cNvPr>
          <p:cNvPicPr>
            <a:picLocks noChangeAspect="1"/>
          </p:cNvPicPr>
          <p:nvPr/>
        </p:nvPicPr>
        <p:blipFill rotWithShape="1">
          <a:blip r:embed="rId6"/>
          <a:srcRect t="20699" b="881"/>
          <a:stretch/>
        </p:blipFill>
        <p:spPr>
          <a:xfrm>
            <a:off x="7311798" y="106559"/>
            <a:ext cx="3162932" cy="5943368"/>
          </a:xfrm>
          <a:prstGeom prst="rect">
            <a:avLst/>
          </a:prstGeom>
        </p:spPr>
      </p:pic>
      <p:pic>
        <p:nvPicPr>
          <p:cNvPr id="24" name="Picture 23">
            <a:extLst>
              <a:ext uri="{FF2B5EF4-FFF2-40B4-BE49-F238E27FC236}">
                <a16:creationId xmlns:a16="http://schemas.microsoft.com/office/drawing/2014/main" id="{D1F8F682-A333-42E3-B918-FDF73626785E}"/>
              </a:ext>
            </a:extLst>
          </p:cNvPr>
          <p:cNvPicPr>
            <a:picLocks noChangeAspect="1"/>
          </p:cNvPicPr>
          <p:nvPr/>
        </p:nvPicPr>
        <p:blipFill rotWithShape="1">
          <a:blip r:embed="rId6"/>
          <a:srcRect b="78214"/>
          <a:stretch/>
        </p:blipFill>
        <p:spPr>
          <a:xfrm>
            <a:off x="3863604" y="4961624"/>
            <a:ext cx="3211004" cy="1676260"/>
          </a:xfrm>
          <a:prstGeom prst="rect">
            <a:avLst/>
          </a:prstGeom>
        </p:spPr>
      </p:pic>
      <p:sp>
        <p:nvSpPr>
          <p:cNvPr id="25" name="Rectangle 24">
            <a:extLst>
              <a:ext uri="{FF2B5EF4-FFF2-40B4-BE49-F238E27FC236}">
                <a16:creationId xmlns:a16="http://schemas.microsoft.com/office/drawing/2014/main" id="{E98FEF14-4012-493F-B045-8C1A746E91C6}"/>
              </a:ext>
            </a:extLst>
          </p:cNvPr>
          <p:cNvSpPr/>
          <p:nvPr/>
        </p:nvSpPr>
        <p:spPr>
          <a:xfrm>
            <a:off x="3755131" y="4954772"/>
            <a:ext cx="3378028" cy="168311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6B4979-0BC4-4E99-AC68-FA16CCBD1855}"/>
              </a:ext>
            </a:extLst>
          </p:cNvPr>
          <p:cNvSpPr/>
          <p:nvPr/>
        </p:nvSpPr>
        <p:spPr>
          <a:xfrm>
            <a:off x="7454329" y="2013098"/>
            <a:ext cx="3020401" cy="93212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FD27F2-58D5-453B-B69C-754617403016}"/>
              </a:ext>
            </a:extLst>
          </p:cNvPr>
          <p:cNvSpPr txBox="1"/>
          <p:nvPr/>
        </p:nvSpPr>
        <p:spPr>
          <a:xfrm>
            <a:off x="8831205" y="6219157"/>
            <a:ext cx="3287049" cy="369332"/>
          </a:xfrm>
          <a:prstGeom prst="rect">
            <a:avLst/>
          </a:prstGeom>
          <a:noFill/>
        </p:spPr>
        <p:txBody>
          <a:bodyPr wrap="square" rtlCol="0">
            <a:spAutoFit/>
          </a:bodyPr>
          <a:lstStyle/>
          <a:p>
            <a:r>
              <a:rPr lang="en-US" dirty="0"/>
              <a:t>Systems Commissioning</a:t>
            </a:r>
          </a:p>
        </p:txBody>
      </p:sp>
    </p:spTree>
    <p:extLst>
      <p:ext uri="{BB962C8B-B14F-4D97-AF65-F5344CB8AC3E}">
        <p14:creationId xmlns:p14="http://schemas.microsoft.com/office/powerpoint/2010/main" val="3712976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5324678-2345-4D1C-A017-47D10E954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FDBD54-21DF-4B28-B155-765654ADCDE0}"/>
              </a:ext>
            </a:extLst>
          </p:cNvPr>
          <p:cNvSpPr>
            <a:spLocks noGrp="1"/>
          </p:cNvSpPr>
          <p:nvPr>
            <p:ph type="title"/>
          </p:nvPr>
        </p:nvSpPr>
        <p:spPr>
          <a:xfrm>
            <a:off x="902805" y="1774801"/>
            <a:ext cx="10386390" cy="2122642"/>
          </a:xfrm>
        </p:spPr>
        <p:txBody>
          <a:bodyPr vert="horz" lIns="91440" tIns="45720" rIns="91440" bIns="45720" rtlCol="0" anchor="b">
            <a:normAutofit/>
          </a:bodyPr>
          <a:lstStyle/>
          <a:p>
            <a:pPr algn="ctr"/>
            <a:r>
              <a:rPr lang="en-US" sz="6000" dirty="0">
                <a:solidFill>
                  <a:schemeClr val="bg1"/>
                </a:solidFill>
                <a:ea typeface="+mj-ea"/>
                <a:cs typeface="+mj-cs"/>
              </a:rPr>
              <a:t>Design vs. Performance</a:t>
            </a:r>
            <a:endParaRPr lang="en-US" dirty="0">
              <a:solidFill>
                <a:schemeClr val="bg1"/>
              </a:solidFill>
              <a:ea typeface="+mj-ea"/>
              <a:cs typeface="+mj-cs"/>
            </a:endParaRPr>
          </a:p>
        </p:txBody>
      </p:sp>
    </p:spTree>
    <p:extLst>
      <p:ext uri="{BB962C8B-B14F-4D97-AF65-F5344CB8AC3E}">
        <p14:creationId xmlns:p14="http://schemas.microsoft.com/office/powerpoint/2010/main" val="2569395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tall building in a city&#10;&#10;Description automatically generated">
            <a:extLst>
              <a:ext uri="{FF2B5EF4-FFF2-40B4-BE49-F238E27FC236}">
                <a16:creationId xmlns:a16="http://schemas.microsoft.com/office/drawing/2014/main" id="{B78E1A80-1C9D-475E-819A-B632E994D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88"/>
            <a:ext cx="6969512" cy="6858000"/>
          </a:xfrm>
          <a:prstGeom prst="rect">
            <a:avLst/>
          </a:prstGeom>
        </p:spPr>
      </p:pic>
      <p:sp>
        <p:nvSpPr>
          <p:cNvPr id="4" name="TextBox 3">
            <a:extLst>
              <a:ext uri="{FF2B5EF4-FFF2-40B4-BE49-F238E27FC236}">
                <a16:creationId xmlns:a16="http://schemas.microsoft.com/office/drawing/2014/main" id="{8C531B66-95B3-4D6A-A98E-1E01CFCAF6EE}"/>
              </a:ext>
            </a:extLst>
          </p:cNvPr>
          <p:cNvSpPr txBox="1"/>
          <p:nvPr/>
        </p:nvSpPr>
        <p:spPr>
          <a:xfrm>
            <a:off x="7315202" y="1068615"/>
            <a:ext cx="3005666" cy="3477875"/>
          </a:xfrm>
          <a:prstGeom prst="rect">
            <a:avLst/>
          </a:prstGeom>
          <a:noFill/>
        </p:spPr>
        <p:txBody>
          <a:bodyPr wrap="square" rtlCol="0">
            <a:spAutoFit/>
          </a:bodyPr>
          <a:lstStyle/>
          <a:p>
            <a:r>
              <a:rPr lang="en-US" sz="1100" dirty="0">
                <a:solidFill>
                  <a:schemeClr val="tx1">
                    <a:lumMod val="65000"/>
                    <a:lumOff val="35000"/>
                  </a:schemeClr>
                </a:solidFill>
                <a:latin typeface="Calibri" panose="020F0502020204030204" pitchFamily="34" charset="0"/>
                <a:cs typeface="Calibri" panose="020F0502020204030204" pitchFamily="34" charset="0"/>
              </a:rPr>
              <a:t>700 6</a:t>
            </a:r>
            <a:r>
              <a:rPr lang="en-US" sz="1100" baseline="30000" dirty="0">
                <a:solidFill>
                  <a:schemeClr val="tx1">
                    <a:lumMod val="65000"/>
                    <a:lumOff val="35000"/>
                  </a:schemeClr>
                </a:solidFill>
                <a:latin typeface="Calibri" panose="020F0502020204030204" pitchFamily="34" charset="0"/>
                <a:cs typeface="Calibri" panose="020F0502020204030204" pitchFamily="34" charset="0"/>
              </a:rPr>
              <a:t>th</a:t>
            </a:r>
            <a:r>
              <a:rPr lang="en-US" sz="1100" dirty="0">
                <a:solidFill>
                  <a:schemeClr val="tx1">
                    <a:lumMod val="65000"/>
                    <a:lumOff val="35000"/>
                  </a:schemeClr>
                </a:solidFill>
                <a:latin typeface="Calibri" panose="020F0502020204030204" pitchFamily="34" charset="0"/>
                <a:cs typeface="Calibri" panose="020F0502020204030204" pitchFamily="34" charset="0"/>
              </a:rPr>
              <a:t> Street NW</a:t>
            </a:r>
          </a:p>
          <a:p>
            <a:r>
              <a:rPr lang="en-US" sz="1100" dirty="0">
                <a:solidFill>
                  <a:schemeClr val="tx1">
                    <a:lumMod val="65000"/>
                    <a:lumOff val="35000"/>
                  </a:schemeClr>
                </a:solidFill>
                <a:latin typeface="Calibri" panose="020F0502020204030204" pitchFamily="34" charset="0"/>
                <a:cs typeface="Calibri" panose="020F0502020204030204" pitchFamily="34" charset="0"/>
              </a:rPr>
              <a:t>Washington, DC</a:t>
            </a:r>
          </a:p>
          <a:p>
            <a:r>
              <a:rPr lang="en-US" sz="1100" dirty="0">
                <a:solidFill>
                  <a:schemeClr val="tx1">
                    <a:lumMod val="65000"/>
                    <a:lumOff val="35000"/>
                  </a:schemeClr>
                </a:solidFill>
                <a:latin typeface="Calibri" panose="020F0502020204030204" pitchFamily="34" charset="0"/>
                <a:cs typeface="Calibri" panose="020F0502020204030204" pitchFamily="34" charset="0"/>
              </a:rPr>
              <a:t>288,000 SF</a:t>
            </a:r>
          </a:p>
          <a:p>
            <a:r>
              <a:rPr lang="en-US" sz="1100" i="1" dirty="0">
                <a:solidFill>
                  <a:schemeClr val="tx1">
                    <a:lumMod val="65000"/>
                    <a:lumOff val="35000"/>
                  </a:schemeClr>
                </a:solidFill>
                <a:latin typeface="Calibri" panose="020F0502020204030204" pitchFamily="34" charset="0"/>
                <a:cs typeface="Calibri" panose="020F0502020204030204" pitchFamily="34" charset="0"/>
              </a:rPr>
              <a:t>LEED CS Platinum, EBOM Platinum</a:t>
            </a:r>
          </a:p>
          <a:p>
            <a:endParaRPr lang="en-US" sz="1100" dirty="0">
              <a:solidFill>
                <a:schemeClr val="tx1">
                  <a:lumMod val="65000"/>
                  <a:lumOff val="35000"/>
                </a:schemeClr>
              </a:solidFill>
              <a:latin typeface="Calibri" panose="020F0502020204030204" pitchFamily="34" charset="0"/>
              <a:cs typeface="Calibri" panose="020F0502020204030204" pitchFamily="34" charset="0"/>
            </a:endParaRPr>
          </a:p>
          <a:p>
            <a:r>
              <a:rPr lang="en-US" sz="1100" dirty="0">
                <a:solidFill>
                  <a:schemeClr val="tx1">
                    <a:lumMod val="65000"/>
                    <a:lumOff val="35000"/>
                  </a:schemeClr>
                </a:solidFill>
                <a:latin typeface="Calibri" panose="020F0502020204030204" pitchFamily="34" charset="0"/>
                <a:cs typeface="Calibri" panose="020F0502020204030204" pitchFamily="34" charset="0"/>
              </a:rPr>
              <a:t>Design: 2005</a:t>
            </a:r>
          </a:p>
          <a:p>
            <a:r>
              <a:rPr lang="en-US" sz="1100" dirty="0">
                <a:solidFill>
                  <a:schemeClr val="tx1">
                    <a:lumMod val="65000"/>
                    <a:lumOff val="35000"/>
                  </a:schemeClr>
                </a:solidFill>
                <a:latin typeface="Calibri" panose="020F0502020204030204" pitchFamily="34" charset="0"/>
                <a:ea typeface="HOK Sans" panose="02000603090000020004" pitchFamily="2" charset="0"/>
                <a:cs typeface="Calibri" panose="020F0502020204030204" pitchFamily="34" charset="0"/>
              </a:rPr>
              <a:t>Complete 2009</a:t>
            </a:r>
          </a:p>
          <a:p>
            <a:endParaRPr lang="en-US" sz="1100" dirty="0">
              <a:solidFill>
                <a:schemeClr val="tx1">
                  <a:lumMod val="65000"/>
                  <a:lumOff val="35000"/>
                </a:schemeClr>
              </a:solidFill>
              <a:latin typeface="Calibri" panose="020F0502020204030204" pitchFamily="34" charset="0"/>
              <a:ea typeface="HOK Sans" panose="02000603090000020004" pitchFamily="2" charset="0"/>
              <a:cs typeface="Calibri" panose="020F0502020204030204" pitchFamily="34" charset="0"/>
            </a:endParaRPr>
          </a:p>
          <a:p>
            <a:r>
              <a:rPr lang="en-US" sz="1100" dirty="0">
                <a:solidFill>
                  <a:srgbClr val="00B050"/>
                </a:solidFill>
                <a:latin typeface="Calibri" panose="020F0502020204030204" pitchFamily="34" charset="0"/>
                <a:ea typeface="HOK Sans" panose="02000603090000020004" pitchFamily="2" charset="0"/>
                <a:cs typeface="Calibri" panose="020F0502020204030204" pitchFamily="34" charset="0"/>
              </a:rPr>
              <a:t>pEUI 2008:  42 kBtu/sf/yr</a:t>
            </a:r>
            <a:endParaRPr lang="en-US" sz="1100" i="1" dirty="0">
              <a:solidFill>
                <a:srgbClr val="00B050"/>
              </a:solidFill>
              <a:latin typeface="Calibri" panose="020F0502020204030204" pitchFamily="34" charset="0"/>
              <a:ea typeface="HOK Sans" panose="02000603090000020004" pitchFamily="2" charset="0"/>
              <a:cs typeface="Calibri" panose="020F0502020204030204" pitchFamily="34" charset="0"/>
            </a:endParaRPr>
          </a:p>
          <a:p>
            <a:r>
              <a:rPr lang="en-US" sz="1100" dirty="0">
                <a:solidFill>
                  <a:srgbClr val="92D050"/>
                </a:solidFill>
                <a:latin typeface="Calibri" panose="020F0502020204030204" pitchFamily="34" charset="0"/>
                <a:ea typeface="HOK Sans" panose="02000603090000020004" pitchFamily="2" charset="0"/>
                <a:cs typeface="Calibri" panose="020F0502020204030204" pitchFamily="34" charset="0"/>
              </a:rPr>
              <a:t>…</a:t>
            </a:r>
          </a:p>
          <a:p>
            <a:r>
              <a:rPr lang="en-US" sz="1100" dirty="0">
                <a:solidFill>
                  <a:srgbClr val="92D050"/>
                </a:solidFill>
                <a:latin typeface="Calibri" panose="020F0502020204030204" pitchFamily="34" charset="0"/>
                <a:ea typeface="HOK Sans" panose="02000603090000020004" pitchFamily="2" charset="0"/>
                <a:cs typeface="Calibri" panose="020F0502020204030204" pitchFamily="34" charset="0"/>
              </a:rPr>
              <a:t>EUI 2012: 48.6 kBtu/sf/yr	Energy Star: 79</a:t>
            </a:r>
          </a:p>
          <a:p>
            <a:r>
              <a:rPr lang="en-US" sz="1100" dirty="0">
                <a:solidFill>
                  <a:srgbClr val="92D050"/>
                </a:solidFill>
                <a:latin typeface="Calibri" panose="020F0502020204030204" pitchFamily="34" charset="0"/>
                <a:ea typeface="HOK Sans" panose="02000603090000020004" pitchFamily="2" charset="0"/>
                <a:cs typeface="Calibri" panose="020F0502020204030204" pitchFamily="34" charset="0"/>
              </a:rPr>
              <a:t>EUI 2013: 60.4 kBtu/sf/yr	Energy Star: 81</a:t>
            </a:r>
          </a:p>
          <a:p>
            <a:r>
              <a:rPr lang="en-US" sz="1100" dirty="0">
                <a:solidFill>
                  <a:srgbClr val="92D050"/>
                </a:solidFill>
                <a:latin typeface="Calibri" panose="020F0502020204030204" pitchFamily="34" charset="0"/>
                <a:ea typeface="HOK Sans" panose="02000603090000020004" pitchFamily="2" charset="0"/>
                <a:cs typeface="Calibri" panose="020F0502020204030204" pitchFamily="34" charset="0"/>
              </a:rPr>
              <a:t>EUI 2014: 60.9 kBtu/sf/yr	Energy Star: 81</a:t>
            </a:r>
          </a:p>
          <a:p>
            <a:r>
              <a:rPr lang="en-US" sz="1100" dirty="0">
                <a:solidFill>
                  <a:srgbClr val="FFC000"/>
                </a:solidFill>
                <a:latin typeface="Calibri" panose="020F0502020204030204" pitchFamily="34" charset="0"/>
                <a:ea typeface="HOK Sans" panose="02000603090000020004" pitchFamily="2" charset="0"/>
                <a:cs typeface="Calibri" panose="020F0502020204030204" pitchFamily="34" charset="0"/>
              </a:rPr>
              <a:t>EUI 2015: 69.5 kBtu/sf/yr	Energy Star: 77</a:t>
            </a:r>
          </a:p>
          <a:p>
            <a:r>
              <a:rPr lang="en-US" sz="1100" dirty="0">
                <a:solidFill>
                  <a:srgbClr val="FF0000"/>
                </a:solidFill>
                <a:latin typeface="Calibri" panose="020F0502020204030204" pitchFamily="34" charset="0"/>
                <a:ea typeface="HOK Sans" panose="02000603090000020004" pitchFamily="2" charset="0"/>
                <a:cs typeface="Calibri" panose="020F0502020204030204" pitchFamily="34" charset="0"/>
              </a:rPr>
              <a:t>EUI 2016: 62.4 kBtu/sf/yr 	Energy Star: 68</a:t>
            </a:r>
          </a:p>
          <a:p>
            <a:r>
              <a:rPr lang="en-US" sz="1100" dirty="0">
                <a:solidFill>
                  <a:srgbClr val="FF0000"/>
                </a:solidFill>
                <a:latin typeface="Calibri" panose="020F0502020204030204" pitchFamily="34" charset="0"/>
                <a:ea typeface="HOK Sans" panose="02000603090000020004" pitchFamily="2" charset="0"/>
                <a:cs typeface="Calibri" panose="020F0502020204030204" pitchFamily="34" charset="0"/>
              </a:rPr>
              <a:t>EUI 2017: 62.0 kBtu/sf/yr	Energy Star: 69</a:t>
            </a:r>
          </a:p>
          <a:p>
            <a:r>
              <a:rPr lang="en-US" sz="1100" dirty="0">
                <a:solidFill>
                  <a:srgbClr val="F89021"/>
                </a:solidFill>
                <a:latin typeface="Calibri" panose="020F0502020204030204" pitchFamily="34" charset="0"/>
                <a:ea typeface="HOK Sans" panose="02000603090000020004" pitchFamily="2" charset="0"/>
                <a:cs typeface="Calibri" panose="020F0502020204030204" pitchFamily="34" charset="0"/>
              </a:rPr>
              <a:t>EUI 2018: 66.2 kBtu/sf/yr	Energy Star: 73</a:t>
            </a:r>
          </a:p>
          <a:p>
            <a:r>
              <a:rPr lang="en-US" sz="1100" dirty="0">
                <a:solidFill>
                  <a:srgbClr val="92D050"/>
                </a:solidFill>
                <a:latin typeface="Calibri" panose="020F0502020204030204" pitchFamily="34" charset="0"/>
                <a:ea typeface="HOK Sans" panose="02000603090000020004" pitchFamily="2" charset="0"/>
                <a:cs typeface="Calibri" panose="020F0502020204030204" pitchFamily="34" charset="0"/>
              </a:rPr>
              <a:t>EUI 2019: 52.0 kBtu/sf/yr	Energy Star: 84</a:t>
            </a:r>
          </a:p>
          <a:p>
            <a:r>
              <a:rPr lang="en-US" sz="1100" dirty="0">
                <a:solidFill>
                  <a:srgbClr val="00B050"/>
                </a:solidFill>
                <a:latin typeface="Calibri" panose="020F0502020204030204" pitchFamily="34" charset="0"/>
                <a:ea typeface="HOK Sans" panose="02000603090000020004" pitchFamily="2" charset="0"/>
                <a:cs typeface="Calibri" panose="020F0502020204030204" pitchFamily="34" charset="0"/>
              </a:rPr>
              <a:t>EUI 2020: 34.1 kBtu/sf/yr	</a:t>
            </a:r>
            <a:r>
              <a:rPr lang="en-US" sz="1100" b="1" dirty="0">
                <a:solidFill>
                  <a:srgbClr val="00B050"/>
                </a:solidFill>
                <a:latin typeface="Calibri" panose="020F0502020204030204" pitchFamily="34" charset="0"/>
                <a:ea typeface="HOK Sans" panose="02000603090000020004" pitchFamily="2" charset="0"/>
                <a:cs typeface="Calibri" panose="020F0502020204030204" pitchFamily="34" charset="0"/>
              </a:rPr>
              <a:t>Energy Star: 92</a:t>
            </a:r>
          </a:p>
          <a:p>
            <a:r>
              <a:rPr lang="en-US" sz="1100" dirty="0">
                <a:solidFill>
                  <a:srgbClr val="00B050"/>
                </a:solidFill>
                <a:latin typeface="Calibri" panose="020F0502020204030204" pitchFamily="34" charset="0"/>
                <a:ea typeface="HOK Sans" panose="02000603090000020004" pitchFamily="2" charset="0"/>
                <a:cs typeface="Calibri" panose="020F0502020204030204" pitchFamily="34" charset="0"/>
              </a:rPr>
              <a:t>EUI 2021: 34.2 kBtu/sf/yr	</a:t>
            </a:r>
            <a:r>
              <a:rPr lang="en-US" sz="1100" b="1" dirty="0">
                <a:solidFill>
                  <a:srgbClr val="00B050"/>
                </a:solidFill>
                <a:latin typeface="Calibri" panose="020F0502020204030204" pitchFamily="34" charset="0"/>
                <a:ea typeface="HOK Sans" panose="02000603090000020004" pitchFamily="2" charset="0"/>
                <a:cs typeface="Calibri" panose="020F0502020204030204" pitchFamily="34" charset="0"/>
              </a:rPr>
              <a:t>Energy Star: 91</a:t>
            </a:r>
            <a:endParaRPr lang="en-US" sz="1100" b="1" i="1" dirty="0">
              <a:solidFill>
                <a:srgbClr val="00B05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29B0144-35FC-4F41-AADF-CAB38C8EC1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1" y="152400"/>
            <a:ext cx="807134" cy="797218"/>
          </a:xfrm>
          <a:prstGeom prst="rect">
            <a:avLst/>
          </a:prstGeom>
        </p:spPr>
      </p:pic>
      <p:grpSp>
        <p:nvGrpSpPr>
          <p:cNvPr id="15" name="Group 14">
            <a:extLst>
              <a:ext uri="{FF2B5EF4-FFF2-40B4-BE49-F238E27FC236}">
                <a16:creationId xmlns:a16="http://schemas.microsoft.com/office/drawing/2014/main" id="{1082EF6A-B711-41B7-B595-F3A295083E85}"/>
              </a:ext>
            </a:extLst>
          </p:cNvPr>
          <p:cNvGrpSpPr/>
          <p:nvPr/>
        </p:nvGrpSpPr>
        <p:grpSpPr>
          <a:xfrm>
            <a:off x="10185400" y="2755282"/>
            <a:ext cx="1727200" cy="1542829"/>
            <a:chOff x="10185400" y="3575574"/>
            <a:chExt cx="1727200" cy="1542829"/>
          </a:xfrm>
        </p:grpSpPr>
        <p:cxnSp>
          <p:nvCxnSpPr>
            <p:cNvPr id="3" name="Straight Arrow Connector 2">
              <a:extLst>
                <a:ext uri="{FF2B5EF4-FFF2-40B4-BE49-F238E27FC236}">
                  <a16:creationId xmlns:a16="http://schemas.microsoft.com/office/drawing/2014/main" id="{4BE6DC88-FE22-49BE-B8F4-0988DFB276A5}"/>
                </a:ext>
              </a:extLst>
            </p:cNvPr>
            <p:cNvCxnSpPr/>
            <p:nvPr/>
          </p:nvCxnSpPr>
          <p:spPr>
            <a:xfrm flipH="1">
              <a:off x="10185400" y="3692609"/>
              <a:ext cx="482600" cy="0"/>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5C57134-F45B-424C-92DE-EE641E7F1996}"/>
                </a:ext>
              </a:extLst>
            </p:cNvPr>
            <p:cNvCxnSpPr/>
            <p:nvPr/>
          </p:nvCxnSpPr>
          <p:spPr>
            <a:xfrm flipH="1">
              <a:off x="10185401" y="4813163"/>
              <a:ext cx="482600" cy="0"/>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737B037-A12C-4285-AAEE-12FEF8937466}"/>
                </a:ext>
              </a:extLst>
            </p:cNvPr>
            <p:cNvSpPr txBox="1"/>
            <p:nvPr/>
          </p:nvSpPr>
          <p:spPr>
            <a:xfrm>
              <a:off x="10837333" y="3575574"/>
              <a:ext cx="1075267" cy="430887"/>
            </a:xfrm>
            <a:prstGeom prst="rect">
              <a:avLst/>
            </a:prstGeom>
            <a:noFill/>
          </p:spPr>
          <p:txBody>
            <a:bodyPr wrap="square" rtlCol="0">
              <a:spAutoFit/>
            </a:bodyPr>
            <a:lstStyle/>
            <a:p>
              <a:r>
                <a:rPr lang="en-US" sz="1100" dirty="0">
                  <a:solidFill>
                    <a:schemeClr val="bg2">
                      <a:lumMod val="50000"/>
                    </a:schemeClr>
                  </a:solidFill>
                </a:rPr>
                <a:t>Benchmarking begins</a:t>
              </a:r>
            </a:p>
          </p:txBody>
        </p:sp>
        <p:sp>
          <p:nvSpPr>
            <p:cNvPr id="12" name="TextBox 11">
              <a:extLst>
                <a:ext uri="{FF2B5EF4-FFF2-40B4-BE49-F238E27FC236}">
                  <a16:creationId xmlns:a16="http://schemas.microsoft.com/office/drawing/2014/main" id="{C413ED1F-1A40-4FD8-99E5-E96F7CF30539}"/>
                </a:ext>
              </a:extLst>
            </p:cNvPr>
            <p:cNvSpPr txBox="1"/>
            <p:nvPr/>
          </p:nvSpPr>
          <p:spPr>
            <a:xfrm>
              <a:off x="10837333" y="4687516"/>
              <a:ext cx="1075267" cy="430887"/>
            </a:xfrm>
            <a:prstGeom prst="rect">
              <a:avLst/>
            </a:prstGeom>
            <a:noFill/>
          </p:spPr>
          <p:txBody>
            <a:bodyPr wrap="square" rtlCol="0">
              <a:spAutoFit/>
            </a:bodyPr>
            <a:lstStyle/>
            <a:p>
              <a:r>
                <a:rPr lang="en-US" sz="1100" dirty="0">
                  <a:solidFill>
                    <a:schemeClr val="bg2">
                      <a:lumMod val="50000"/>
                    </a:schemeClr>
                  </a:solidFill>
                </a:rPr>
                <a:t>CEDC is passed, including BEPS</a:t>
              </a:r>
            </a:p>
          </p:txBody>
        </p:sp>
      </p:grpSp>
      <p:pic>
        <p:nvPicPr>
          <p:cNvPr id="6" name="Picture 5">
            <a:extLst>
              <a:ext uri="{FF2B5EF4-FFF2-40B4-BE49-F238E27FC236}">
                <a16:creationId xmlns:a16="http://schemas.microsoft.com/office/drawing/2014/main" id="{343A2997-3710-42B1-A1E0-43D38ADB367B}"/>
              </a:ext>
            </a:extLst>
          </p:cNvPr>
          <p:cNvPicPr>
            <a:picLocks noChangeAspect="1"/>
          </p:cNvPicPr>
          <p:nvPr/>
        </p:nvPicPr>
        <p:blipFill rotWithShape="1">
          <a:blip r:embed="rId4"/>
          <a:srcRect t="-234" b="1"/>
          <a:stretch/>
        </p:blipFill>
        <p:spPr>
          <a:xfrm>
            <a:off x="10426700" y="4510200"/>
            <a:ext cx="1519154" cy="1968823"/>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68C6CB56-EE6A-4403-AE2E-39CA06547304}"/>
              </a:ext>
            </a:extLst>
          </p:cNvPr>
          <p:cNvPicPr>
            <a:picLocks noChangeAspect="1"/>
          </p:cNvPicPr>
          <p:nvPr/>
        </p:nvPicPr>
        <p:blipFill>
          <a:blip r:embed="rId5"/>
          <a:stretch>
            <a:fillRect/>
          </a:stretch>
        </p:blipFill>
        <p:spPr>
          <a:xfrm>
            <a:off x="7377051" y="4736777"/>
            <a:ext cx="2881968" cy="1655295"/>
          </a:xfrm>
          <a:prstGeom prst="rect">
            <a:avLst/>
          </a:prstGeom>
        </p:spPr>
      </p:pic>
    </p:spTree>
    <p:extLst>
      <p:ext uri="{BB962C8B-B14F-4D97-AF65-F5344CB8AC3E}">
        <p14:creationId xmlns:p14="http://schemas.microsoft.com/office/powerpoint/2010/main" val="2399605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47A42-A23B-427D-B039-1B1788E0CE9B}"/>
              </a:ext>
            </a:extLst>
          </p:cNvPr>
          <p:cNvSpPr>
            <a:spLocks noGrp="1"/>
          </p:cNvSpPr>
          <p:nvPr>
            <p:ph type="title"/>
          </p:nvPr>
        </p:nvSpPr>
        <p:spPr>
          <a:xfrm>
            <a:off x="517234" y="0"/>
            <a:ext cx="11157532" cy="1325563"/>
          </a:xfrm>
        </p:spPr>
        <p:txBody>
          <a:bodyPr/>
          <a:lstStyle/>
          <a:p>
            <a:r>
              <a:rPr lang="en-US" dirty="0"/>
              <a:t>What influences performance vs. model?</a:t>
            </a:r>
          </a:p>
        </p:txBody>
      </p:sp>
      <p:graphicFrame>
        <p:nvGraphicFramePr>
          <p:cNvPr id="4" name="Table 4">
            <a:extLst>
              <a:ext uri="{FF2B5EF4-FFF2-40B4-BE49-F238E27FC236}">
                <a16:creationId xmlns:a16="http://schemas.microsoft.com/office/drawing/2014/main" id="{1400AA32-E3E9-42BA-8FAA-667CF2F24F88}"/>
              </a:ext>
            </a:extLst>
          </p:cNvPr>
          <p:cNvGraphicFramePr>
            <a:graphicFrameLocks noGrp="1"/>
          </p:cNvGraphicFramePr>
          <p:nvPr>
            <p:extLst>
              <p:ext uri="{D42A27DB-BD31-4B8C-83A1-F6EECF244321}">
                <p14:modId xmlns:p14="http://schemas.microsoft.com/office/powerpoint/2010/main" val="4126939266"/>
              </p:ext>
            </p:extLst>
          </p:nvPr>
        </p:nvGraphicFramePr>
        <p:xfrm>
          <a:off x="543339" y="1415966"/>
          <a:ext cx="11157532" cy="5212080"/>
        </p:xfrm>
        <a:graphic>
          <a:graphicData uri="http://schemas.openxmlformats.org/drawingml/2006/table">
            <a:tbl>
              <a:tblPr firstRow="1" bandRow="1">
                <a:tableStyleId>{5C22544A-7EE6-4342-B048-85BDC9FD1C3A}</a:tableStyleId>
              </a:tblPr>
              <a:tblGrid>
                <a:gridCol w="1745175">
                  <a:extLst>
                    <a:ext uri="{9D8B030D-6E8A-4147-A177-3AD203B41FA5}">
                      <a16:colId xmlns:a16="http://schemas.microsoft.com/office/drawing/2014/main" val="550144784"/>
                    </a:ext>
                  </a:extLst>
                </a:gridCol>
                <a:gridCol w="3078616">
                  <a:extLst>
                    <a:ext uri="{9D8B030D-6E8A-4147-A177-3AD203B41FA5}">
                      <a16:colId xmlns:a16="http://schemas.microsoft.com/office/drawing/2014/main" val="1499263542"/>
                    </a:ext>
                  </a:extLst>
                </a:gridCol>
                <a:gridCol w="3282428">
                  <a:extLst>
                    <a:ext uri="{9D8B030D-6E8A-4147-A177-3AD203B41FA5}">
                      <a16:colId xmlns:a16="http://schemas.microsoft.com/office/drawing/2014/main" val="3369635560"/>
                    </a:ext>
                  </a:extLst>
                </a:gridCol>
                <a:gridCol w="3051313">
                  <a:extLst>
                    <a:ext uri="{9D8B030D-6E8A-4147-A177-3AD203B41FA5}">
                      <a16:colId xmlns:a16="http://schemas.microsoft.com/office/drawing/2014/main" val="1442002941"/>
                    </a:ext>
                  </a:extLst>
                </a:gridCol>
              </a:tblGrid>
              <a:tr h="253749">
                <a:tc>
                  <a:txBody>
                    <a:bodyPr/>
                    <a:lstStyle/>
                    <a:p>
                      <a:r>
                        <a:rPr lang="en-US" dirty="0"/>
                        <a:t>Issue</a:t>
                      </a:r>
                    </a:p>
                  </a:txBody>
                  <a:tcPr/>
                </a:tc>
                <a:tc>
                  <a:txBody>
                    <a:bodyPr/>
                    <a:lstStyle/>
                    <a:p>
                      <a:r>
                        <a:rPr lang="en-US" dirty="0"/>
                        <a:t>Example</a:t>
                      </a:r>
                    </a:p>
                  </a:txBody>
                  <a:tcPr/>
                </a:tc>
                <a:tc>
                  <a:txBody>
                    <a:bodyPr/>
                    <a:lstStyle/>
                    <a:p>
                      <a:r>
                        <a:rPr lang="en-US" dirty="0"/>
                        <a:t>Design/Construction  </a:t>
                      </a:r>
                    </a:p>
                  </a:txBody>
                  <a:tcPr/>
                </a:tc>
                <a:tc>
                  <a:txBody>
                    <a:bodyPr/>
                    <a:lstStyle/>
                    <a:p>
                      <a:r>
                        <a:rPr lang="en-US" dirty="0"/>
                        <a:t>Post-Occupancy</a:t>
                      </a:r>
                    </a:p>
                  </a:txBody>
                  <a:tcPr/>
                </a:tc>
                <a:extLst>
                  <a:ext uri="{0D108BD9-81ED-4DB2-BD59-A6C34878D82A}">
                    <a16:rowId xmlns:a16="http://schemas.microsoft.com/office/drawing/2014/main" val="2780337442"/>
                  </a:ext>
                </a:extLst>
              </a:tr>
              <a:tr h="370840">
                <a:tc>
                  <a:txBody>
                    <a:bodyPr/>
                    <a:lstStyle/>
                    <a:p>
                      <a:r>
                        <a:rPr lang="en-US" sz="1400" dirty="0"/>
                        <a:t>Occupant Behavior</a:t>
                      </a:r>
                    </a:p>
                  </a:txBody>
                  <a:tcPr/>
                </a:tc>
                <a:tc>
                  <a:txBody>
                    <a:bodyPr/>
                    <a:lstStyle/>
                    <a:p>
                      <a:pPr marL="171450" indent="-171450">
                        <a:buFont typeface="Arial" panose="020B0604020202020204" pitchFamily="34" charset="0"/>
                        <a:buChar char="•"/>
                      </a:pPr>
                      <a:r>
                        <a:rPr lang="en-US" sz="1200" dirty="0"/>
                        <a:t>Occupants aren’t in their offices at the times it was assumed they would be. Lights, HVAC run all day, then occupants come in after hours and turn on lights, HVAC, etc.</a:t>
                      </a:r>
                    </a:p>
                  </a:txBody>
                  <a:tcPr/>
                </a:tc>
                <a:tc>
                  <a:txBody>
                    <a:bodyPr/>
                    <a:lstStyle/>
                    <a:p>
                      <a:pPr marL="171450" indent="-171450">
                        <a:buFont typeface="Arial" panose="020B0604020202020204" pitchFamily="34" charset="0"/>
                        <a:buChar char="•"/>
                      </a:pPr>
                      <a:r>
                        <a:rPr lang="en-US" sz="1200" dirty="0"/>
                        <a:t>Lights, HVAC controlled by actual </a:t>
                      </a:r>
                      <a:r>
                        <a:rPr lang="en-US" sz="1200" b="1" dirty="0"/>
                        <a:t>occupancy</a:t>
                      </a:r>
                      <a:r>
                        <a:rPr lang="en-US" sz="1200" dirty="0"/>
                        <a:t> rather than </a:t>
                      </a:r>
                      <a:r>
                        <a:rPr lang="en-US" sz="1200" b="0" dirty="0"/>
                        <a:t>scheduling</a:t>
                      </a:r>
                      <a:r>
                        <a:rPr lang="en-US" sz="1200" dirty="0"/>
                        <a:t>. </a:t>
                      </a:r>
                    </a:p>
                    <a:p>
                      <a:pPr marL="171450" indent="-171450">
                        <a:buFont typeface="Arial" panose="020B0604020202020204" pitchFamily="34" charset="0"/>
                        <a:buChar char="•"/>
                      </a:pPr>
                      <a:r>
                        <a:rPr lang="en-US" sz="1200" dirty="0"/>
                        <a:t>Recommend to Owner that they </a:t>
                      </a:r>
                      <a:r>
                        <a:rPr lang="en-US" sz="1200" b="1" dirty="0"/>
                        <a:t>submeter</a:t>
                      </a:r>
                      <a:r>
                        <a:rPr lang="en-US" sz="1200" dirty="0"/>
                        <a:t> tenant spaces (specifically for plug loads or other behavior-related energy end uses)</a:t>
                      </a:r>
                    </a:p>
                  </a:txBody>
                  <a:tcPr/>
                </a:tc>
                <a:tc>
                  <a:txBody>
                    <a:bodyPr/>
                    <a:lstStyle/>
                    <a:p>
                      <a:pPr marL="171450" indent="-171450">
                        <a:buFont typeface="Arial" panose="020B0604020202020204" pitchFamily="34" charset="0"/>
                        <a:buChar char="•"/>
                      </a:pPr>
                      <a:r>
                        <a:rPr lang="en-US" sz="1200" dirty="0"/>
                        <a:t>Recommend to Owner that they submeter tenant space, include language in </a:t>
                      </a:r>
                      <a:r>
                        <a:rPr lang="en-US" sz="1200" b="1" dirty="0"/>
                        <a:t>tenant lease language </a:t>
                      </a:r>
                      <a:r>
                        <a:rPr lang="en-US" sz="1200" dirty="0"/>
                        <a:t>that supports responsible energy management. </a:t>
                      </a:r>
                    </a:p>
                  </a:txBody>
                  <a:tcPr/>
                </a:tc>
                <a:extLst>
                  <a:ext uri="{0D108BD9-81ED-4DB2-BD59-A6C34878D82A}">
                    <a16:rowId xmlns:a16="http://schemas.microsoft.com/office/drawing/2014/main" val="1478579377"/>
                  </a:ext>
                </a:extLst>
              </a:tr>
              <a:tr h="370840">
                <a:tc>
                  <a:txBody>
                    <a:bodyPr/>
                    <a:lstStyle/>
                    <a:p>
                      <a:r>
                        <a:rPr lang="en-US" sz="1400" dirty="0"/>
                        <a:t>Tenant fitout/ Significant Plug Loads</a:t>
                      </a:r>
                    </a:p>
                  </a:txBody>
                  <a:tcPr/>
                </a:tc>
                <a:tc>
                  <a:txBody>
                    <a:bodyPr/>
                    <a:lstStyle/>
                    <a:p>
                      <a:pPr marL="171450" indent="-171450">
                        <a:buFont typeface="Arial" panose="020B0604020202020204" pitchFamily="34" charset="0"/>
                        <a:buChar char="•"/>
                      </a:pPr>
                      <a:r>
                        <a:rPr lang="en-US" sz="1200" dirty="0"/>
                        <a:t>Tenant installs significant plugloads, e.g. a ‘data center’ or large computer rooms; </a:t>
                      </a:r>
                    </a:p>
                    <a:p>
                      <a:pPr marL="171450" indent="-171450">
                        <a:buFont typeface="Arial" panose="020B0604020202020204" pitchFamily="34" charset="0"/>
                        <a:buChar char="•"/>
                      </a:pPr>
                      <a:r>
                        <a:rPr lang="en-US" sz="1200" dirty="0"/>
                        <a:t>Tenant installs food service equipment </a:t>
                      </a:r>
                    </a:p>
                  </a:txBody>
                  <a:tcPr/>
                </a:tc>
                <a:tc>
                  <a:txBody>
                    <a:bodyPr/>
                    <a:lstStyle/>
                    <a:p>
                      <a:pPr marL="171450" indent="-171450">
                        <a:buFont typeface="Arial" panose="020B0604020202020204" pitchFamily="34" charset="0"/>
                        <a:buChar char="•"/>
                      </a:pPr>
                      <a:r>
                        <a:rPr lang="en-US" sz="1200" b="1" dirty="0"/>
                        <a:t>Submeter</a:t>
                      </a:r>
                      <a:r>
                        <a:rPr lang="en-US" sz="1200" dirty="0"/>
                        <a:t> tenant spaces + all spaces that vary in use type and energy consumption! </a:t>
                      </a:r>
                    </a:p>
                  </a:txBody>
                  <a:tcPr/>
                </a:tc>
                <a:tc>
                  <a:txBody>
                    <a:bodyPr/>
                    <a:lstStyle/>
                    <a:p>
                      <a:pPr marL="171450" indent="-171450">
                        <a:buFont typeface="Arial" panose="020B0604020202020204" pitchFamily="34" charset="0"/>
                        <a:buChar char="•"/>
                      </a:pPr>
                      <a:r>
                        <a:rPr lang="en-US" sz="1200" dirty="0"/>
                        <a:t>Recommend that Owner update </a:t>
                      </a:r>
                      <a:r>
                        <a:rPr lang="en-US" sz="1200" b="1" dirty="0"/>
                        <a:t>Energy Star Portfolio Manager </a:t>
                      </a:r>
                      <a:r>
                        <a:rPr lang="en-US" sz="1200" dirty="0"/>
                        <a:t>entry to reflect separate energy uses/space types per submeters.</a:t>
                      </a:r>
                    </a:p>
                  </a:txBody>
                  <a:tcPr/>
                </a:tc>
                <a:extLst>
                  <a:ext uri="{0D108BD9-81ED-4DB2-BD59-A6C34878D82A}">
                    <a16:rowId xmlns:a16="http://schemas.microsoft.com/office/drawing/2014/main" val="1436678902"/>
                  </a:ext>
                </a:extLst>
              </a:tr>
              <a:tr h="370840">
                <a:tc>
                  <a:txBody>
                    <a:bodyPr/>
                    <a:lstStyle/>
                    <a:p>
                      <a:r>
                        <a:rPr lang="en-US" sz="1400" dirty="0"/>
                        <a:t>Operations and Maintenance</a:t>
                      </a:r>
                    </a:p>
                  </a:txBody>
                  <a:tcPr/>
                </a:tc>
                <a:tc>
                  <a:txBody>
                    <a:bodyPr/>
                    <a:lstStyle/>
                    <a:p>
                      <a:pPr marL="171450" indent="-171450">
                        <a:buFont typeface="Arial" panose="020B0604020202020204" pitchFamily="34" charset="0"/>
                        <a:buChar char="•"/>
                      </a:pPr>
                      <a:r>
                        <a:rPr lang="en-US" sz="1200" dirty="0"/>
                        <a:t>Infrequent or no filter changes, </a:t>
                      </a:r>
                    </a:p>
                    <a:p>
                      <a:pPr marL="171450" indent="-171450">
                        <a:buFont typeface="Arial" panose="020B0604020202020204" pitchFamily="34" charset="0"/>
                        <a:buChar char="•"/>
                      </a:pPr>
                      <a:r>
                        <a:rPr lang="en-US" sz="1200" dirty="0"/>
                        <a:t>Overrides to programming, setpoints, controls</a:t>
                      </a:r>
                    </a:p>
                  </a:txBody>
                  <a:tcPr/>
                </a:tc>
                <a:tc>
                  <a:txBody>
                    <a:bodyPr/>
                    <a:lstStyle/>
                    <a:p>
                      <a:pPr marL="171450" indent="-171450">
                        <a:buFont typeface="Arial" panose="020B0604020202020204" pitchFamily="34" charset="0"/>
                        <a:buChar char="•"/>
                      </a:pPr>
                      <a:r>
                        <a:rPr lang="en-US" sz="1200" dirty="0"/>
                        <a:t>Pursue LEED ‘Enhanced Commissioning’ credit which includes O&amp;M components and a site re-visit in 10 months; </a:t>
                      </a:r>
                    </a:p>
                    <a:p>
                      <a:pPr marL="171450" indent="-171450">
                        <a:buFont typeface="Arial" panose="020B0604020202020204" pitchFamily="34" charset="0"/>
                        <a:buChar char="•"/>
                      </a:pPr>
                      <a:r>
                        <a:rPr lang="en-US" sz="1200" dirty="0"/>
                        <a:t>Recommend an </a:t>
                      </a:r>
                      <a:r>
                        <a:rPr lang="en-US" sz="1200" b="1" dirty="0"/>
                        <a:t>O&amp;M plan and training </a:t>
                      </a:r>
                      <a:r>
                        <a:rPr lang="en-US" sz="1200" dirty="0"/>
                        <a:t>for O&amp;M personnel at project turnover </a:t>
                      </a:r>
                    </a:p>
                  </a:txBody>
                  <a:tcPr/>
                </a:tc>
                <a:tc>
                  <a:txBody>
                    <a:bodyPr/>
                    <a:lstStyle/>
                    <a:p>
                      <a:pPr marL="171450" indent="-171450">
                        <a:buFont typeface="Arial" panose="020B0604020202020204" pitchFamily="34" charset="0"/>
                        <a:buChar char="•"/>
                      </a:pPr>
                      <a:r>
                        <a:rPr lang="en-US" sz="1200" dirty="0"/>
                        <a:t>Recommend to Owner </a:t>
                      </a:r>
                      <a:r>
                        <a:rPr lang="en-US" sz="1200" b="1" dirty="0"/>
                        <a:t>training for O&amp;M personnel </a:t>
                      </a:r>
                      <a:r>
                        <a:rPr lang="en-US" sz="1200" dirty="0"/>
                        <a:t>every 18-24 months; </a:t>
                      </a:r>
                    </a:p>
                    <a:p>
                      <a:pPr marL="171450" indent="-171450">
                        <a:buFont typeface="Arial" panose="020B0604020202020204" pitchFamily="34" charset="0"/>
                        <a:buChar char="•"/>
                      </a:pPr>
                      <a:r>
                        <a:rPr lang="en-US" sz="1200" dirty="0"/>
                        <a:t>Recommend</a:t>
                      </a:r>
                      <a:r>
                        <a:rPr lang="en-US" sz="1200" b="1" dirty="0"/>
                        <a:t> </a:t>
                      </a:r>
                      <a:r>
                        <a:rPr lang="en-US" sz="1200" b="0" dirty="0"/>
                        <a:t>filter logs; maintenance logs</a:t>
                      </a:r>
                    </a:p>
                    <a:p>
                      <a:pPr marL="171450" indent="-171450">
                        <a:buFont typeface="Arial" panose="020B0604020202020204" pitchFamily="34" charset="0"/>
                        <a:buChar char="•"/>
                      </a:pPr>
                      <a:r>
                        <a:rPr lang="en-US" sz="1200" dirty="0"/>
                        <a:t>Recommend </a:t>
                      </a:r>
                      <a:r>
                        <a:rPr lang="en-US" sz="1200" b="1" dirty="0"/>
                        <a:t>retro-commissioning</a:t>
                      </a:r>
                      <a:r>
                        <a:rPr lang="en-US" sz="1200" dirty="0"/>
                        <a:t> every 5 years</a:t>
                      </a:r>
                    </a:p>
                  </a:txBody>
                  <a:tcPr/>
                </a:tc>
                <a:extLst>
                  <a:ext uri="{0D108BD9-81ED-4DB2-BD59-A6C34878D82A}">
                    <a16:rowId xmlns:a16="http://schemas.microsoft.com/office/drawing/2014/main" val="870048160"/>
                  </a:ext>
                </a:extLst>
              </a:tr>
              <a:tr h="370840">
                <a:tc>
                  <a:txBody>
                    <a:bodyPr/>
                    <a:lstStyle/>
                    <a:p>
                      <a:r>
                        <a:rPr lang="en-US" sz="1400" dirty="0"/>
                        <a:t>Construction Quality</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Building envelope or duct air leakage </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Choose an experienced BECxA, ensure all required steps in Cx process occur in timely manner to give useful feedback in design and construction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Recommend owner pursue </a:t>
                      </a:r>
                      <a:r>
                        <a:rPr lang="en-US" sz="1200" b="1" dirty="0"/>
                        <a:t>Enhanced Cx </a:t>
                      </a:r>
                      <a:r>
                        <a:rPr lang="en-US" sz="1200" dirty="0"/>
                        <a:t>&amp; follow up with 10-month site revisit (during warranty period);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Recommend </a:t>
                      </a:r>
                      <a:r>
                        <a:rPr lang="en-US" sz="1200" b="1" dirty="0"/>
                        <a:t>Occupant Comfort Survey </a:t>
                      </a:r>
                      <a:r>
                        <a:rPr lang="en-US" sz="1200" b="0" dirty="0"/>
                        <a:t>(during warranty period)</a:t>
                      </a:r>
                      <a:endParaRPr lang="en-US" sz="1200" b="1" dirty="0"/>
                    </a:p>
                  </a:txBody>
                  <a:tcPr/>
                </a:tc>
                <a:extLst>
                  <a:ext uri="{0D108BD9-81ED-4DB2-BD59-A6C34878D82A}">
                    <a16:rowId xmlns:a16="http://schemas.microsoft.com/office/drawing/2014/main" val="3492419579"/>
                  </a:ext>
                </a:extLst>
              </a:tr>
              <a:tr h="370840">
                <a:tc>
                  <a:txBody>
                    <a:bodyPr/>
                    <a:lstStyle/>
                    <a:p>
                      <a:r>
                        <a:rPr lang="en-US" sz="1400" dirty="0"/>
                        <a:t>Change in use/occupancy from anticipated use or occupancy</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Owner turns intended yoga studio into supermarket;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Shell space in academic building intended for classroom is fitout with lab equipment during construction.</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Update </a:t>
                      </a:r>
                      <a:r>
                        <a:rPr lang="en-US" sz="1200" b="1" dirty="0"/>
                        <a:t>energy model </a:t>
                      </a:r>
                      <a:r>
                        <a:rPr lang="en-US" sz="1200" dirty="0"/>
                        <a:t>during all phases of design and construction to reflect changes in the design. </a:t>
                      </a:r>
                    </a:p>
                  </a:txBody>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Recommend to Owner that any </a:t>
                      </a:r>
                      <a:r>
                        <a:rPr lang="en-US" sz="1200" b="1" dirty="0"/>
                        <a:t>changes in use or occupancy</a:t>
                      </a:r>
                      <a:r>
                        <a:rPr lang="en-US" sz="1200" dirty="0"/>
                        <a:t> be accompanied by updates to building HVAC, lighting systems and </a:t>
                      </a:r>
                      <a:r>
                        <a:rPr lang="en-US" sz="1200" b="1" dirty="0"/>
                        <a:t>energy model </a:t>
                      </a:r>
                      <a:r>
                        <a:rPr lang="en-US" sz="1200" b="0" dirty="0"/>
                        <a:t>(and updated Target Finder score)</a:t>
                      </a:r>
                    </a:p>
                  </a:txBody>
                  <a:tcPr/>
                </a:tc>
                <a:extLst>
                  <a:ext uri="{0D108BD9-81ED-4DB2-BD59-A6C34878D82A}">
                    <a16:rowId xmlns:a16="http://schemas.microsoft.com/office/drawing/2014/main" val="3326692484"/>
                  </a:ext>
                </a:extLst>
              </a:tr>
            </a:tbl>
          </a:graphicData>
        </a:graphic>
      </p:graphicFrame>
      <p:sp>
        <p:nvSpPr>
          <p:cNvPr id="5" name="Rectangle 4">
            <a:extLst>
              <a:ext uri="{FF2B5EF4-FFF2-40B4-BE49-F238E27FC236}">
                <a16:creationId xmlns:a16="http://schemas.microsoft.com/office/drawing/2014/main" id="{D7C4899C-B097-456C-AE73-A42A445E8EF5}"/>
              </a:ext>
            </a:extLst>
          </p:cNvPr>
          <p:cNvSpPr/>
          <p:nvPr/>
        </p:nvSpPr>
        <p:spPr>
          <a:xfrm>
            <a:off x="5333850" y="1321904"/>
            <a:ext cx="3323133" cy="539694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9356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5324678-2345-4D1C-A017-47D10E954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FDBD54-21DF-4B28-B155-765654ADCDE0}"/>
              </a:ext>
            </a:extLst>
          </p:cNvPr>
          <p:cNvSpPr>
            <a:spLocks noGrp="1"/>
          </p:cNvSpPr>
          <p:nvPr>
            <p:ph type="title"/>
          </p:nvPr>
        </p:nvSpPr>
        <p:spPr>
          <a:xfrm>
            <a:off x="902805" y="1774801"/>
            <a:ext cx="10386390" cy="2122642"/>
          </a:xfrm>
        </p:spPr>
        <p:txBody>
          <a:bodyPr vert="horz" lIns="91440" tIns="45720" rIns="91440" bIns="45720" rtlCol="0" anchor="b">
            <a:normAutofit/>
          </a:bodyPr>
          <a:lstStyle/>
          <a:p>
            <a:pPr algn="ctr"/>
            <a:r>
              <a:rPr lang="en-US" sz="6000" dirty="0">
                <a:solidFill>
                  <a:schemeClr val="bg1"/>
                </a:solidFill>
                <a:ea typeface="+mj-ea"/>
                <a:cs typeface="+mj-cs"/>
              </a:rPr>
              <a:t>Incentives</a:t>
            </a:r>
            <a:endParaRPr lang="en-US" dirty="0">
              <a:solidFill>
                <a:schemeClr val="bg1"/>
              </a:solidFill>
              <a:ea typeface="+mj-ea"/>
              <a:cs typeface="+mj-cs"/>
            </a:endParaRPr>
          </a:p>
        </p:txBody>
      </p:sp>
    </p:spTree>
    <p:extLst>
      <p:ext uri="{BB962C8B-B14F-4D97-AF65-F5344CB8AC3E}">
        <p14:creationId xmlns:p14="http://schemas.microsoft.com/office/powerpoint/2010/main" val="19493673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5BFD-3BAB-4C7C-943C-74A61064D44D}"/>
              </a:ext>
            </a:extLst>
          </p:cNvPr>
          <p:cNvSpPr>
            <a:spLocks noGrp="1"/>
          </p:cNvSpPr>
          <p:nvPr>
            <p:ph type="title"/>
          </p:nvPr>
        </p:nvSpPr>
        <p:spPr/>
        <p:txBody>
          <a:bodyPr/>
          <a:lstStyle/>
          <a:p>
            <a:r>
              <a:rPr lang="en-US" dirty="0"/>
              <a:t>Inflation Reduction Act</a:t>
            </a:r>
          </a:p>
        </p:txBody>
      </p:sp>
      <p:sp>
        <p:nvSpPr>
          <p:cNvPr id="3" name="Content Placeholder 2">
            <a:extLst>
              <a:ext uri="{FF2B5EF4-FFF2-40B4-BE49-F238E27FC236}">
                <a16:creationId xmlns:a16="http://schemas.microsoft.com/office/drawing/2014/main" id="{80197CB3-84FA-4D79-8496-9362FF503449}"/>
              </a:ext>
            </a:extLst>
          </p:cNvPr>
          <p:cNvSpPr>
            <a:spLocks noGrp="1"/>
          </p:cNvSpPr>
          <p:nvPr>
            <p:ph idx="1"/>
          </p:nvPr>
        </p:nvSpPr>
        <p:spPr>
          <a:xfrm>
            <a:off x="838200" y="1825624"/>
            <a:ext cx="10515600" cy="4560427"/>
          </a:xfrm>
        </p:spPr>
        <p:txBody>
          <a:bodyPr>
            <a:normAutofit/>
          </a:bodyPr>
          <a:lstStyle/>
          <a:p>
            <a:r>
              <a:rPr lang="en-US" dirty="0"/>
              <a:t>Sec. 45L Homebuilder Tax Credit As noted under previous Residential slide, large multifamily residential buildings will be eligible, with credits of </a:t>
            </a:r>
            <a:r>
              <a:rPr lang="en-US" dirty="0">
                <a:highlight>
                  <a:srgbClr val="FFFF00"/>
                </a:highlight>
              </a:rPr>
              <a:t>$2,500 per unit </a:t>
            </a:r>
            <a:r>
              <a:rPr lang="en-US" dirty="0"/>
              <a:t>for meeting ENERGY STAR or </a:t>
            </a:r>
            <a:r>
              <a:rPr lang="en-US" dirty="0">
                <a:highlight>
                  <a:srgbClr val="FFFF00"/>
                </a:highlight>
              </a:rPr>
              <a:t>$5,000 per unit </a:t>
            </a:r>
            <a:r>
              <a:rPr lang="en-US" dirty="0"/>
              <a:t>for meeting DOE zero-energy ready. </a:t>
            </a:r>
          </a:p>
          <a:p>
            <a:pPr lvl="1"/>
            <a:r>
              <a:rPr lang="en-US" dirty="0"/>
              <a:t>Under the old structure, the credit has been limited to buildings three stories or less. No limit under this structure.</a:t>
            </a:r>
          </a:p>
          <a:p>
            <a:pPr lvl="1"/>
            <a:r>
              <a:rPr lang="en-US" dirty="0"/>
              <a:t>For affordable housing, new credits do not reduce LIHTC basis, allowing developers to take both 45L and LIHTC. </a:t>
            </a:r>
          </a:p>
          <a:p>
            <a:pPr lvl="1"/>
            <a:r>
              <a:rPr lang="en-US" dirty="0"/>
              <a:t>Updates </a:t>
            </a:r>
            <a:r>
              <a:rPr lang="en-US" dirty="0">
                <a:highlight>
                  <a:srgbClr val="FFFF00"/>
                </a:highlight>
              </a:rPr>
              <a:t>take effect 1/1/2023 </a:t>
            </a:r>
            <a:r>
              <a:rPr lang="en-US" dirty="0"/>
              <a:t>for 10-year extension </a:t>
            </a:r>
            <a:r>
              <a:rPr lang="en-US" dirty="0">
                <a:highlight>
                  <a:srgbClr val="FFFF00"/>
                </a:highlight>
              </a:rPr>
              <a:t>through 12/31/2032 </a:t>
            </a:r>
          </a:p>
        </p:txBody>
      </p:sp>
    </p:spTree>
    <p:extLst>
      <p:ext uri="{BB962C8B-B14F-4D97-AF65-F5344CB8AC3E}">
        <p14:creationId xmlns:p14="http://schemas.microsoft.com/office/powerpoint/2010/main" val="42426995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C5BFD-3BAB-4C7C-943C-74A61064D44D}"/>
              </a:ext>
            </a:extLst>
          </p:cNvPr>
          <p:cNvSpPr>
            <a:spLocks noGrp="1"/>
          </p:cNvSpPr>
          <p:nvPr>
            <p:ph type="title"/>
          </p:nvPr>
        </p:nvSpPr>
        <p:spPr/>
        <p:txBody>
          <a:bodyPr/>
          <a:lstStyle/>
          <a:p>
            <a:r>
              <a:rPr lang="en-US" dirty="0"/>
              <a:t>Inflation Reduction Act</a:t>
            </a:r>
          </a:p>
        </p:txBody>
      </p:sp>
      <p:sp>
        <p:nvSpPr>
          <p:cNvPr id="3" name="Content Placeholder 2">
            <a:extLst>
              <a:ext uri="{FF2B5EF4-FFF2-40B4-BE49-F238E27FC236}">
                <a16:creationId xmlns:a16="http://schemas.microsoft.com/office/drawing/2014/main" id="{80197CB3-84FA-4D79-8496-9362FF503449}"/>
              </a:ext>
            </a:extLst>
          </p:cNvPr>
          <p:cNvSpPr>
            <a:spLocks noGrp="1"/>
          </p:cNvSpPr>
          <p:nvPr>
            <p:ph idx="1"/>
          </p:nvPr>
        </p:nvSpPr>
        <p:spPr>
          <a:xfrm>
            <a:off x="838200" y="1825624"/>
            <a:ext cx="10515600" cy="4560427"/>
          </a:xfrm>
        </p:spPr>
        <p:txBody>
          <a:bodyPr>
            <a:normAutofit fontScale="92500" lnSpcReduction="20000"/>
          </a:bodyPr>
          <a:lstStyle/>
          <a:p>
            <a:r>
              <a:rPr lang="en-US" dirty="0"/>
              <a:t>Sec. 179D Tax Deduction for Energy Efficient Commercial Buildings Significantly expanded incentive starting Jan. 1, 2023, from $1.80 per square foot currently to sliding scale of </a:t>
            </a:r>
            <a:r>
              <a:rPr lang="en-US" dirty="0">
                <a:highlight>
                  <a:srgbClr val="FFFF00"/>
                </a:highlight>
              </a:rPr>
              <a:t>$2.50 -$5.00 per square foot</a:t>
            </a:r>
            <a:r>
              <a:rPr lang="en-US" dirty="0"/>
              <a:t>, with new pathway for existing building retrofits to access the deduction. </a:t>
            </a:r>
          </a:p>
          <a:p>
            <a:pPr lvl="1"/>
            <a:r>
              <a:rPr lang="en-US" dirty="0"/>
              <a:t>New construction must achieve 25%-50% &gt; evolving ASHRAE 90.1 reference standard; </a:t>
            </a:r>
          </a:p>
          <a:p>
            <a:pPr lvl="1"/>
            <a:r>
              <a:rPr lang="en-US" dirty="0"/>
              <a:t>Retrofits must demonstrate 25%-50% improvement over existing building performance (EUI). </a:t>
            </a:r>
          </a:p>
          <a:p>
            <a:pPr lvl="1"/>
            <a:r>
              <a:rPr lang="en-US" dirty="0"/>
              <a:t>Made </a:t>
            </a:r>
            <a:r>
              <a:rPr lang="en-US" dirty="0">
                <a:highlight>
                  <a:srgbClr val="FFFF00"/>
                </a:highlight>
              </a:rPr>
              <a:t>permanent</a:t>
            </a:r>
            <a:r>
              <a:rPr lang="en-US" dirty="0"/>
              <a:t>, adjusted for inflation annually. </a:t>
            </a:r>
          </a:p>
          <a:p>
            <a:pPr lvl="1"/>
            <a:r>
              <a:rPr lang="en-US" dirty="0"/>
              <a:t>Receiving full credit requires meeting prevailing wage and apprenticeship requirements. </a:t>
            </a:r>
          </a:p>
          <a:p>
            <a:pPr lvl="1"/>
            <a:r>
              <a:rPr lang="en-US" dirty="0"/>
              <a:t>Opens new eligibility for REITs to access the deduction. </a:t>
            </a:r>
          </a:p>
          <a:p>
            <a:pPr lvl="1"/>
            <a:r>
              <a:rPr lang="en-US" dirty="0"/>
              <a:t>Maintains provision allowing allocation of the deduction for public projects to project designer (for schools, municipal , etc.), and expands allocation option to be used by tribal government projects and projects by nonprofits. </a:t>
            </a:r>
          </a:p>
          <a:p>
            <a:pPr lvl="1"/>
            <a:r>
              <a:rPr lang="en-US" dirty="0">
                <a:highlight>
                  <a:srgbClr val="FFFF00"/>
                </a:highlight>
              </a:rPr>
              <a:t>Updates take effect 1/1/2023</a:t>
            </a:r>
          </a:p>
        </p:txBody>
      </p:sp>
    </p:spTree>
    <p:extLst>
      <p:ext uri="{BB962C8B-B14F-4D97-AF65-F5344CB8AC3E}">
        <p14:creationId xmlns:p14="http://schemas.microsoft.com/office/powerpoint/2010/main" val="31437129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306-68BE-4FC3-B4D9-29D73A1EB4C6}"/>
              </a:ext>
            </a:extLst>
          </p:cNvPr>
          <p:cNvSpPr>
            <a:spLocks noGrp="1"/>
          </p:cNvSpPr>
          <p:nvPr>
            <p:ph type="title"/>
          </p:nvPr>
        </p:nvSpPr>
        <p:spPr/>
        <p:txBody>
          <a:bodyPr/>
          <a:lstStyle/>
          <a:p>
            <a:r>
              <a:rPr lang="en-US" dirty="0"/>
              <a:t>Inflation Reduction Act</a:t>
            </a:r>
          </a:p>
        </p:txBody>
      </p:sp>
      <p:sp>
        <p:nvSpPr>
          <p:cNvPr id="3" name="Content Placeholder 2">
            <a:extLst>
              <a:ext uri="{FF2B5EF4-FFF2-40B4-BE49-F238E27FC236}">
                <a16:creationId xmlns:a16="http://schemas.microsoft.com/office/drawing/2014/main" id="{AD44D5C7-89D2-48B7-B7C7-A38094658AF4}"/>
              </a:ext>
            </a:extLst>
          </p:cNvPr>
          <p:cNvSpPr>
            <a:spLocks noGrp="1"/>
          </p:cNvSpPr>
          <p:nvPr>
            <p:ph idx="1"/>
          </p:nvPr>
        </p:nvSpPr>
        <p:spPr>
          <a:xfrm>
            <a:off x="838200" y="1825624"/>
            <a:ext cx="10515600" cy="4589923"/>
          </a:xfrm>
        </p:spPr>
        <p:txBody>
          <a:bodyPr>
            <a:normAutofit/>
          </a:bodyPr>
          <a:lstStyle/>
          <a:p>
            <a:r>
              <a:rPr lang="en-US" dirty="0"/>
              <a:t>Sec. 30C EV Infrastructure Tax Credit Expands and extends through 2032 the tax credit for “qualified alternative fuel vehicle refueling property,” including EV charging systems. </a:t>
            </a:r>
          </a:p>
          <a:p>
            <a:pPr lvl="1"/>
            <a:r>
              <a:rPr lang="en-US" dirty="0"/>
              <a:t>Credit of </a:t>
            </a:r>
            <a:r>
              <a:rPr lang="en-US" dirty="0">
                <a:highlight>
                  <a:srgbClr val="FFFF00"/>
                </a:highlight>
              </a:rPr>
              <a:t>30% of expenses up to $100,000 </a:t>
            </a:r>
            <a:r>
              <a:rPr lang="en-US" dirty="0"/>
              <a:t>per charging/fueling unit on commercial properties, including retail, office, etc. (Past cap was $30,000 per property.) </a:t>
            </a:r>
          </a:p>
          <a:p>
            <a:pPr lvl="1"/>
            <a:r>
              <a:rPr lang="en-US" dirty="0"/>
              <a:t>Must meet prevailing wage and apprenticeship program requirements or credit is reduced to 6%. </a:t>
            </a:r>
          </a:p>
          <a:p>
            <a:pPr lvl="1"/>
            <a:r>
              <a:rPr lang="en-US" dirty="0"/>
              <a:t>Eligible properties must be in targeted rural or low-income census tracts starting in 2023. </a:t>
            </a:r>
          </a:p>
          <a:p>
            <a:pPr lvl="1"/>
            <a:r>
              <a:rPr lang="en-US" dirty="0"/>
              <a:t>Bidirectional charging equipment eligible starting in 2023. </a:t>
            </a:r>
          </a:p>
        </p:txBody>
      </p:sp>
    </p:spTree>
    <p:extLst>
      <p:ext uri="{BB962C8B-B14F-4D97-AF65-F5344CB8AC3E}">
        <p14:creationId xmlns:p14="http://schemas.microsoft.com/office/powerpoint/2010/main" val="1459623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306-68BE-4FC3-B4D9-29D73A1EB4C6}"/>
              </a:ext>
            </a:extLst>
          </p:cNvPr>
          <p:cNvSpPr>
            <a:spLocks noGrp="1"/>
          </p:cNvSpPr>
          <p:nvPr>
            <p:ph type="title"/>
          </p:nvPr>
        </p:nvSpPr>
        <p:spPr/>
        <p:txBody>
          <a:bodyPr/>
          <a:lstStyle/>
          <a:p>
            <a:r>
              <a:rPr lang="en-US" dirty="0"/>
              <a:t>Inflation Reduction Act</a:t>
            </a:r>
          </a:p>
        </p:txBody>
      </p:sp>
      <p:sp>
        <p:nvSpPr>
          <p:cNvPr id="3" name="Content Placeholder 2">
            <a:extLst>
              <a:ext uri="{FF2B5EF4-FFF2-40B4-BE49-F238E27FC236}">
                <a16:creationId xmlns:a16="http://schemas.microsoft.com/office/drawing/2014/main" id="{AD44D5C7-89D2-48B7-B7C7-A38094658AF4}"/>
              </a:ext>
            </a:extLst>
          </p:cNvPr>
          <p:cNvSpPr>
            <a:spLocks noGrp="1"/>
          </p:cNvSpPr>
          <p:nvPr>
            <p:ph idx="1"/>
          </p:nvPr>
        </p:nvSpPr>
        <p:spPr>
          <a:xfrm>
            <a:off x="838200" y="1825624"/>
            <a:ext cx="10515600" cy="4589923"/>
          </a:xfrm>
        </p:spPr>
        <p:txBody>
          <a:bodyPr>
            <a:normAutofit fontScale="92500"/>
          </a:bodyPr>
          <a:lstStyle/>
          <a:p>
            <a:r>
              <a:rPr lang="en-US" dirty="0"/>
              <a:t>Sec. 48 Clean Electricity Tax Credit Expands and extends the Investment Tax Credit (ITC) for clean energy property investments, including solar, geothermal and combined heat and power. </a:t>
            </a:r>
          </a:p>
          <a:p>
            <a:pPr lvl="1"/>
            <a:r>
              <a:rPr lang="en-US" dirty="0"/>
              <a:t>For most projects, </a:t>
            </a:r>
            <a:r>
              <a:rPr lang="en-US" dirty="0">
                <a:highlight>
                  <a:srgbClr val="FFFF00"/>
                </a:highlight>
              </a:rPr>
              <a:t>credit of up to 30% of costs </a:t>
            </a:r>
            <a:r>
              <a:rPr lang="en-US" dirty="0"/>
              <a:t>if prevailing wage and apprenticeship requirements are met, dropped to 6% if requirements are not met. </a:t>
            </a:r>
          </a:p>
          <a:p>
            <a:pPr lvl="1"/>
            <a:r>
              <a:rPr lang="en-US" dirty="0"/>
              <a:t>Credit increased by an additional 10% if domestic content requirements are met and another 10% if project is located in a designated “energy community” such as a brownfield site or a census tract with shuttered coal operations. </a:t>
            </a:r>
          </a:p>
          <a:p>
            <a:pPr lvl="1"/>
            <a:r>
              <a:rPr lang="en-US" dirty="0"/>
              <a:t>Eligibility is expanded to cover new technologies including </a:t>
            </a:r>
            <a:r>
              <a:rPr lang="en-US" dirty="0">
                <a:highlight>
                  <a:srgbClr val="FFFF00"/>
                </a:highlight>
              </a:rPr>
              <a:t>energy storage </a:t>
            </a:r>
            <a:r>
              <a:rPr lang="en-US" dirty="0"/>
              <a:t>technology, </a:t>
            </a:r>
            <a:r>
              <a:rPr lang="en-US" dirty="0">
                <a:highlight>
                  <a:srgbClr val="FFFF00"/>
                </a:highlight>
              </a:rPr>
              <a:t>microgrid</a:t>
            </a:r>
            <a:r>
              <a:rPr lang="en-US" dirty="0"/>
              <a:t> controllers and </a:t>
            </a:r>
            <a:r>
              <a:rPr lang="en-US" dirty="0">
                <a:highlight>
                  <a:srgbClr val="FFFF00"/>
                </a:highlight>
              </a:rPr>
              <a:t>dynamic glass</a:t>
            </a:r>
            <a:r>
              <a:rPr lang="en-US" dirty="0"/>
              <a:t>. </a:t>
            </a:r>
          </a:p>
          <a:p>
            <a:pPr lvl="1"/>
            <a:r>
              <a:rPr lang="en-US" dirty="0"/>
              <a:t>Starting in 2025, for most technologies, ITC converts to a </a:t>
            </a:r>
            <a:r>
              <a:rPr lang="en-US" dirty="0">
                <a:highlight>
                  <a:srgbClr val="FFFF00"/>
                </a:highlight>
              </a:rPr>
              <a:t>tech-neutral</a:t>
            </a:r>
            <a:r>
              <a:rPr lang="en-US" dirty="0"/>
              <a:t> structure with similar incentives </a:t>
            </a:r>
            <a:r>
              <a:rPr lang="en-US" dirty="0">
                <a:highlight>
                  <a:srgbClr val="FFFF00"/>
                </a:highlight>
              </a:rPr>
              <a:t>based on GHG reduction</a:t>
            </a:r>
            <a:r>
              <a:rPr lang="en-US" dirty="0"/>
              <a:t>.</a:t>
            </a:r>
          </a:p>
        </p:txBody>
      </p:sp>
    </p:spTree>
    <p:extLst>
      <p:ext uri="{BB962C8B-B14F-4D97-AF65-F5344CB8AC3E}">
        <p14:creationId xmlns:p14="http://schemas.microsoft.com/office/powerpoint/2010/main" val="3595486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C8DABB-2FAC-44A6-9876-F088BFF4BD1C}"/>
              </a:ext>
            </a:extLst>
          </p:cNvPr>
          <p:cNvPicPr>
            <a:picLocks noChangeAspect="1"/>
          </p:cNvPicPr>
          <p:nvPr/>
        </p:nvPicPr>
        <p:blipFill rotWithShape="1">
          <a:blip r:embed="rId3"/>
          <a:srcRect t="4000"/>
          <a:stretch/>
        </p:blipFill>
        <p:spPr>
          <a:xfrm>
            <a:off x="3523060" y="146888"/>
            <a:ext cx="8999833" cy="6720840"/>
          </a:xfrm>
          <a:prstGeom prst="rect">
            <a:avLst/>
          </a:prstGeom>
        </p:spPr>
      </p:pic>
      <p:sp>
        <p:nvSpPr>
          <p:cNvPr id="10" name="TextBox 9">
            <a:extLst>
              <a:ext uri="{FF2B5EF4-FFF2-40B4-BE49-F238E27FC236}">
                <a16:creationId xmlns:a16="http://schemas.microsoft.com/office/drawing/2014/main" id="{A3625703-7D90-461A-AF93-A3E5699D4765}"/>
              </a:ext>
            </a:extLst>
          </p:cNvPr>
          <p:cNvSpPr txBox="1"/>
          <p:nvPr/>
        </p:nvSpPr>
        <p:spPr>
          <a:xfrm>
            <a:off x="261455" y="274320"/>
            <a:ext cx="2744635" cy="2862322"/>
          </a:xfrm>
          <a:prstGeom prst="rect">
            <a:avLst/>
          </a:prstGeom>
          <a:noFill/>
        </p:spPr>
        <p:txBody>
          <a:bodyPr wrap="square" rtlCol="0">
            <a:spAutoFit/>
          </a:bodyPr>
          <a:lstStyle/>
          <a:p>
            <a:r>
              <a:rPr lang="en-US" sz="3600" b="1" dirty="0">
                <a:latin typeface="HOK Sans Pro Bold" panose="020B0504030301020103" pitchFamily="34" charset="0"/>
                <a:ea typeface="HOK Sans Pro Bold" panose="020B0504030301020103" pitchFamily="34" charset="0"/>
                <a:cs typeface="HOK Sans Pro Bold" panose="020B0504030301020103" pitchFamily="34" charset="0"/>
              </a:rPr>
              <a:t>BEPS</a:t>
            </a:r>
          </a:p>
          <a:p>
            <a:r>
              <a:rPr lang="en-US" sz="3600" b="1" dirty="0">
                <a:latin typeface="HOK Sans Pro Bold" panose="020B0504030301020103" pitchFamily="34" charset="0"/>
                <a:ea typeface="HOK Sans Pro Bold" panose="020B0504030301020103" pitchFamily="34" charset="0"/>
                <a:cs typeface="HOK Sans Pro Bold" panose="020B0504030301020103" pitchFamily="34" charset="0"/>
              </a:rPr>
              <a:t>By</a:t>
            </a:r>
          </a:p>
          <a:p>
            <a:r>
              <a:rPr lang="en-US" sz="3600" b="1" dirty="0">
                <a:latin typeface="HOK Sans Pro Bold" panose="020B0504030301020103" pitchFamily="34" charset="0"/>
                <a:ea typeface="HOK Sans Pro Bold" panose="020B0504030301020103" pitchFamily="34" charset="0"/>
                <a:cs typeface="HOK Sans Pro Bold" panose="020B0504030301020103" pitchFamily="34" charset="0"/>
              </a:rPr>
              <a:t>Property</a:t>
            </a:r>
          </a:p>
          <a:p>
            <a:r>
              <a:rPr lang="en-US" sz="3600" b="1" dirty="0">
                <a:latin typeface="HOK Sans Pro Bold" panose="020B0504030301020103" pitchFamily="34" charset="0"/>
                <a:ea typeface="HOK Sans Pro Bold" panose="020B0504030301020103" pitchFamily="34" charset="0"/>
                <a:cs typeface="HOK Sans Pro Bold" panose="020B0504030301020103" pitchFamily="34" charset="0"/>
              </a:rPr>
              <a:t>Type:</a:t>
            </a:r>
          </a:p>
          <a:p>
            <a:r>
              <a:rPr lang="en-US" sz="3600" b="1" dirty="0">
                <a:latin typeface="HOK Sans Pro Bold" panose="020B0504030301020103" pitchFamily="34" charset="0"/>
                <a:ea typeface="HOK Sans Pro Bold" panose="020B0504030301020103" pitchFamily="34" charset="0"/>
                <a:cs typeface="HOK Sans Pro Bold" panose="020B0504030301020103" pitchFamily="34" charset="0"/>
              </a:rPr>
              <a:t>Cycle 1</a:t>
            </a:r>
          </a:p>
        </p:txBody>
      </p:sp>
      <p:sp>
        <p:nvSpPr>
          <p:cNvPr id="15" name="Isosceles Triangle 14">
            <a:extLst>
              <a:ext uri="{FF2B5EF4-FFF2-40B4-BE49-F238E27FC236}">
                <a16:creationId xmlns:a16="http://schemas.microsoft.com/office/drawing/2014/main" id="{7B2556FF-C525-4525-8953-5B4EA182E254}"/>
              </a:ext>
            </a:extLst>
          </p:cNvPr>
          <p:cNvSpPr/>
          <p:nvPr/>
        </p:nvSpPr>
        <p:spPr>
          <a:xfrm rot="5400000">
            <a:off x="1562020" y="2067862"/>
            <a:ext cx="6750025" cy="2830256"/>
          </a:xfrm>
          <a:prstGeom prst="triangle">
            <a:avLst>
              <a:gd name="adj" fmla="val 48039"/>
            </a:avLst>
          </a:prstGeom>
          <a:solidFill>
            <a:srgbClr val="818487">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91751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FEC6-56FF-4849-8C39-29D6F057BCB8}"/>
              </a:ext>
            </a:extLst>
          </p:cNvPr>
          <p:cNvSpPr>
            <a:spLocks noGrp="1"/>
          </p:cNvSpPr>
          <p:nvPr>
            <p:ph type="title"/>
          </p:nvPr>
        </p:nvSpPr>
        <p:spPr/>
        <p:txBody>
          <a:bodyPr/>
          <a:lstStyle/>
          <a:p>
            <a:r>
              <a:rPr lang="en-US" dirty="0"/>
              <a:t>Resources for incentives</a:t>
            </a:r>
          </a:p>
        </p:txBody>
      </p:sp>
      <p:sp>
        <p:nvSpPr>
          <p:cNvPr id="3" name="Content Placeholder 2">
            <a:extLst>
              <a:ext uri="{FF2B5EF4-FFF2-40B4-BE49-F238E27FC236}">
                <a16:creationId xmlns:a16="http://schemas.microsoft.com/office/drawing/2014/main" id="{47FB49B7-3492-4231-855A-4EE7F2EA5F18}"/>
              </a:ext>
            </a:extLst>
          </p:cNvPr>
          <p:cNvSpPr>
            <a:spLocks noGrp="1"/>
          </p:cNvSpPr>
          <p:nvPr>
            <p:ph idx="1"/>
          </p:nvPr>
        </p:nvSpPr>
        <p:spPr/>
        <p:txBody>
          <a:bodyPr/>
          <a:lstStyle/>
          <a:p>
            <a:r>
              <a:rPr lang="en-US" dirty="0">
                <a:hlinkClick r:id="rId2"/>
              </a:rPr>
              <a:t>https://incentifind.com/</a:t>
            </a:r>
            <a:endParaRPr lang="en-US" dirty="0"/>
          </a:p>
          <a:p>
            <a:r>
              <a:rPr lang="en-US" dirty="0">
                <a:hlinkClick r:id="rId3"/>
              </a:rPr>
              <a:t>https://www.dsireusa.org/</a:t>
            </a:r>
            <a:endParaRPr lang="en-US" dirty="0"/>
          </a:p>
          <a:p>
            <a:r>
              <a:rPr lang="en-US" dirty="0">
                <a:hlinkClick r:id="rId4"/>
              </a:rPr>
              <a:t>https://www.usgbc.org/resources/inflation-reduction-act-buildings-provisions</a:t>
            </a:r>
            <a:endParaRPr lang="en-US" dirty="0"/>
          </a:p>
          <a:p>
            <a:r>
              <a:rPr lang="en-US" dirty="0"/>
              <a:t> </a:t>
            </a:r>
            <a:r>
              <a:rPr lang="en-US" dirty="0">
                <a:hlinkClick r:id="rId5"/>
              </a:rPr>
              <a:t>https://content.aia.org/sites/default/files/2022-08/Memo_Inflation_Reduction_Act_FINAL_8_10_2022.pdf</a:t>
            </a:r>
            <a:r>
              <a:rPr lang="en-US" dirty="0"/>
              <a:t> </a:t>
            </a:r>
          </a:p>
          <a:p>
            <a:r>
              <a:rPr lang="en-US" dirty="0"/>
              <a:t>AIA + USGBC Webinar: </a:t>
            </a:r>
            <a:r>
              <a:rPr lang="en-US" sz="1800" u="sng" dirty="0">
                <a:solidFill>
                  <a:srgbClr val="0000FF"/>
                </a:solidFill>
                <a:effectLst/>
                <a:latin typeface="Arial" panose="020B0604020202020204" pitchFamily="34" charset="0"/>
                <a:ea typeface="Calibri" panose="020F0502020204030204" pitchFamily="34" charset="0"/>
                <a:hlinkClick r:id="rId6"/>
              </a:rPr>
              <a:t> </a:t>
            </a:r>
            <a:r>
              <a:rPr lang="en-US" sz="1800" u="sng" dirty="0">
                <a:solidFill>
                  <a:srgbClr val="FF0000"/>
                </a:solidFill>
                <a:effectLst/>
                <a:latin typeface="Arial" panose="020B0604020202020204" pitchFamily="34" charset="0"/>
                <a:ea typeface="Calibri" panose="020F0502020204030204" pitchFamily="34" charset="0"/>
                <a:hlinkClick r:id="rId6"/>
              </a:rPr>
              <a:t>Zoom at this site</a:t>
            </a:r>
            <a:r>
              <a:rPr lang="en-US" sz="1800" dirty="0">
                <a:effectLst/>
                <a:latin typeface="Arial" panose="020B0604020202020204" pitchFamily="34" charset="0"/>
                <a:ea typeface="Calibri" panose="020F0502020204030204" pitchFamily="34" charset="0"/>
              </a:rPr>
              <a:t>. passcode is: 8^I?$8CS</a:t>
            </a:r>
            <a:endParaRPr lang="en-US" dirty="0"/>
          </a:p>
        </p:txBody>
      </p:sp>
    </p:spTree>
    <p:extLst>
      <p:ext uri="{BB962C8B-B14F-4D97-AF65-F5344CB8AC3E}">
        <p14:creationId xmlns:p14="http://schemas.microsoft.com/office/powerpoint/2010/main" val="1390861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6066A-A7C3-4595-931D-73B139E6130E}"/>
              </a:ext>
            </a:extLst>
          </p:cNvPr>
          <p:cNvSpPr>
            <a:spLocks noGrp="1"/>
          </p:cNvSpPr>
          <p:nvPr>
            <p:ph type="title"/>
          </p:nvPr>
        </p:nvSpPr>
        <p:spPr>
          <a:xfrm>
            <a:off x="838199" y="365125"/>
            <a:ext cx="10935985" cy="1325563"/>
          </a:xfrm>
        </p:spPr>
        <p:txBody>
          <a:bodyPr>
            <a:normAutofit/>
          </a:bodyPr>
          <a:lstStyle/>
          <a:p>
            <a:r>
              <a:rPr lang="en-US" dirty="0">
                <a:solidFill>
                  <a:schemeClr val="tx1">
                    <a:lumMod val="75000"/>
                    <a:lumOff val="25000"/>
                  </a:schemeClr>
                </a:solidFill>
                <a:latin typeface="+mj-lt"/>
                <a:cs typeface="Calibri"/>
              </a:rPr>
              <a:t>E204 – A Process for Informed Decision-</a:t>
            </a:r>
            <a:r>
              <a:rPr lang="en-US" dirty="0">
                <a:solidFill>
                  <a:schemeClr val="tx1">
                    <a:lumMod val="75000"/>
                    <a:lumOff val="25000"/>
                  </a:schemeClr>
                </a:solidFill>
                <a:cs typeface="Calibri"/>
              </a:rPr>
              <a:t>M</a:t>
            </a:r>
            <a:r>
              <a:rPr lang="en-US" dirty="0">
                <a:solidFill>
                  <a:schemeClr val="tx1">
                    <a:lumMod val="75000"/>
                    <a:lumOff val="25000"/>
                  </a:schemeClr>
                </a:solidFill>
                <a:latin typeface="+mj-lt"/>
                <a:cs typeface="Calibri"/>
              </a:rPr>
              <a:t>aking</a:t>
            </a:r>
            <a:endParaRPr lang="en-US" sz="4800" dirty="0">
              <a:solidFill>
                <a:schemeClr val="tx1">
                  <a:lumMod val="75000"/>
                  <a:lumOff val="25000"/>
                </a:schemeClr>
              </a:solidFill>
            </a:endParaRPr>
          </a:p>
        </p:txBody>
      </p:sp>
      <p:sp>
        <p:nvSpPr>
          <p:cNvPr id="3" name="Content Placeholder 2">
            <a:extLst>
              <a:ext uri="{FF2B5EF4-FFF2-40B4-BE49-F238E27FC236}">
                <a16:creationId xmlns:a16="http://schemas.microsoft.com/office/drawing/2014/main" id="{3DFF6C4E-23C0-4C6B-A2DF-4729B7529DF4}"/>
              </a:ext>
            </a:extLst>
          </p:cNvPr>
          <p:cNvSpPr>
            <a:spLocks noGrp="1"/>
          </p:cNvSpPr>
          <p:nvPr>
            <p:ph idx="1"/>
          </p:nvPr>
        </p:nvSpPr>
        <p:spPr>
          <a:xfrm>
            <a:off x="838201" y="1825625"/>
            <a:ext cx="10350356" cy="4351338"/>
          </a:xfrm>
        </p:spPr>
        <p:txBody>
          <a:bodyPr vert="horz" lIns="91440" tIns="45720" rIns="91440" bIns="45720" rtlCol="0" anchor="t">
            <a:normAutofit fontScale="92500"/>
          </a:bodyPr>
          <a:lstStyle/>
          <a:p>
            <a:r>
              <a:rPr lang="en-US" b="1" dirty="0">
                <a:solidFill>
                  <a:schemeClr val="tx1">
                    <a:lumMod val="75000"/>
                    <a:lumOff val="25000"/>
                  </a:schemeClr>
                </a:solidFill>
                <a:cs typeface="Calibri"/>
              </a:rPr>
              <a:t>Understand the Problem</a:t>
            </a:r>
          </a:p>
          <a:p>
            <a:pPr lvl="1"/>
            <a:r>
              <a:rPr lang="en-US" i="1" dirty="0">
                <a:solidFill>
                  <a:schemeClr val="tx1">
                    <a:lumMod val="75000"/>
                    <a:lumOff val="25000"/>
                  </a:schemeClr>
                </a:solidFill>
                <a:cs typeface="Calibri"/>
              </a:rPr>
              <a:t>Maximizing Energy Performance within program, budget &amp; schedule constraints</a:t>
            </a:r>
          </a:p>
          <a:p>
            <a:r>
              <a:rPr lang="en-US" sz="2800" b="1" dirty="0">
                <a:solidFill>
                  <a:schemeClr val="tx1">
                    <a:lumMod val="75000"/>
                    <a:lumOff val="25000"/>
                  </a:schemeClr>
                </a:solidFill>
                <a:cs typeface="Calibri"/>
              </a:rPr>
              <a:t>Evaluate Alternatives</a:t>
            </a:r>
          </a:p>
          <a:p>
            <a:pPr lvl="1"/>
            <a:r>
              <a:rPr lang="en-US" i="1" dirty="0">
                <a:solidFill>
                  <a:schemeClr val="tx1">
                    <a:lumMod val="75000"/>
                    <a:lumOff val="25000"/>
                  </a:schemeClr>
                </a:solidFill>
                <a:cs typeface="Calibri"/>
              </a:rPr>
              <a:t>Net-zero/Net-positive or “something less”</a:t>
            </a:r>
          </a:p>
          <a:p>
            <a:pPr lvl="1"/>
            <a:r>
              <a:rPr lang="en-US" i="1" dirty="0">
                <a:solidFill>
                  <a:schemeClr val="tx1">
                    <a:lumMod val="75000"/>
                    <a:lumOff val="25000"/>
                  </a:schemeClr>
                </a:solidFill>
                <a:cs typeface="Calibri"/>
              </a:rPr>
              <a:t>Discuss consequences of “something less”</a:t>
            </a:r>
          </a:p>
          <a:p>
            <a:r>
              <a:rPr lang="en-US" sz="2800" b="1" dirty="0">
                <a:solidFill>
                  <a:schemeClr val="tx1">
                    <a:lumMod val="75000"/>
                    <a:lumOff val="25000"/>
                  </a:schemeClr>
                </a:solidFill>
                <a:cs typeface="Calibri"/>
              </a:rPr>
              <a:t>Decide on an Approach</a:t>
            </a:r>
          </a:p>
          <a:p>
            <a:pPr lvl="1"/>
            <a:r>
              <a:rPr lang="en-US" i="1" dirty="0">
                <a:solidFill>
                  <a:schemeClr val="tx1">
                    <a:lumMod val="75000"/>
                    <a:lumOff val="25000"/>
                  </a:schemeClr>
                </a:solidFill>
                <a:cs typeface="Calibri"/>
              </a:rPr>
              <a:t>Design to achieve compliance for 1-3 Compliance Cycles</a:t>
            </a:r>
          </a:p>
          <a:p>
            <a:pPr lvl="1"/>
            <a:r>
              <a:rPr lang="en-US" i="1" dirty="0">
                <a:solidFill>
                  <a:schemeClr val="tx1">
                    <a:lumMod val="75000"/>
                    <a:lumOff val="25000"/>
                  </a:schemeClr>
                </a:solidFill>
                <a:cs typeface="Calibri"/>
              </a:rPr>
              <a:t>Improvements required for 4-6 Compliance Cycles</a:t>
            </a:r>
          </a:p>
          <a:p>
            <a:r>
              <a:rPr lang="en-US" b="1" dirty="0">
                <a:solidFill>
                  <a:schemeClr val="tx1">
                    <a:lumMod val="75000"/>
                    <a:lumOff val="25000"/>
                  </a:schemeClr>
                </a:solidFill>
                <a:cs typeface="Calibri"/>
              </a:rPr>
              <a:t>Document Everything</a:t>
            </a:r>
          </a:p>
          <a:p>
            <a:pPr lvl="1"/>
            <a:r>
              <a:rPr lang="en-US" i="1" dirty="0">
                <a:solidFill>
                  <a:schemeClr val="tx1">
                    <a:lumMod val="75000"/>
                    <a:lumOff val="25000"/>
                  </a:schemeClr>
                </a:solidFill>
                <a:cs typeface="Calibri"/>
              </a:rPr>
              <a:t>Problems discussed, Alternatives discussed, Solutions discussed, Decisions made</a:t>
            </a:r>
          </a:p>
          <a:p>
            <a:endParaRPr lang="en-US" sz="2800" dirty="0">
              <a:solidFill>
                <a:schemeClr val="tx1">
                  <a:lumMod val="75000"/>
                  <a:lumOff val="25000"/>
                </a:schemeClr>
              </a:solidFill>
              <a:cs typeface="Calibri"/>
            </a:endParaRPr>
          </a:p>
          <a:p>
            <a:pPr lvl="1"/>
            <a:endParaRPr lang="en-US" dirty="0">
              <a:solidFill>
                <a:schemeClr val="tx1">
                  <a:lumMod val="75000"/>
                  <a:lumOff val="25000"/>
                </a:schemeClr>
              </a:solidFill>
              <a:cs typeface="Calibri"/>
            </a:endParaRPr>
          </a:p>
        </p:txBody>
      </p:sp>
      <p:pic>
        <p:nvPicPr>
          <p:cNvPr id="4" name="Picture 4" descr="4240 Building - Cortex Innovation Community - HOK">
            <a:extLst>
              <a:ext uri="{FF2B5EF4-FFF2-40B4-BE49-F238E27FC236}">
                <a16:creationId xmlns:a16="http://schemas.microsoft.com/office/drawing/2014/main" id="{C7418E43-2AF6-42D8-A882-967FB7B0B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7598"/>
            <a:ext cx="12191999" cy="8145598"/>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a:extLst>
              <a:ext uri="{FF2B5EF4-FFF2-40B4-BE49-F238E27FC236}">
                <a16:creationId xmlns:a16="http://schemas.microsoft.com/office/drawing/2014/main" id="{F26CB78D-F21F-4CED-82B2-61B0C495A042}"/>
              </a:ext>
            </a:extLst>
          </p:cNvPr>
          <p:cNvSpPr txBox="1">
            <a:spLocks/>
          </p:cNvSpPr>
          <p:nvPr/>
        </p:nvSpPr>
        <p:spPr>
          <a:xfrm>
            <a:off x="7174486" y="230188"/>
            <a:ext cx="4865211" cy="425991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pPr>
            <a:r>
              <a:rPr lang="en-US" sz="1300" b="1" dirty="0">
                <a:solidFill>
                  <a:schemeClr val="bg1"/>
                </a:solidFill>
                <a:latin typeface="HOK Sans" panose="02000603090000020004" pitchFamily="2" charset="0"/>
                <a:ea typeface="HOK Sans" panose="02000603090000020004" pitchFamily="2" charset="0"/>
                <a:cs typeface="HOK Sans" panose="02000603090000020004" pitchFamily="2" charset="0"/>
              </a:rPr>
              <a:t>Anica Landreneau</a:t>
            </a:r>
            <a:r>
              <a:rPr lang="en-US" sz="1200" b="1" dirty="0">
                <a:solidFill>
                  <a:schemeClr val="bg1"/>
                </a:solidFill>
                <a:latin typeface="HOK Sans" panose="02000603090000020004" pitchFamily="2" charset="0"/>
                <a:ea typeface="HOK Sans" panose="02000603090000020004" pitchFamily="2" charset="0"/>
                <a:cs typeface="HOK Sans" panose="02000603090000020004" pitchFamily="2" charset="0"/>
              </a:rPr>
              <a:t>, </a:t>
            </a:r>
            <a:r>
              <a:rPr lang="en-US" sz="1100" dirty="0">
                <a:solidFill>
                  <a:schemeClr val="bg1"/>
                </a:solidFill>
                <a:latin typeface="HOK Sans" panose="02000603090000020004" pitchFamily="2" charset="0"/>
                <a:ea typeface="HOK Sans" panose="02000603090000020004" pitchFamily="2" charset="0"/>
                <a:cs typeface="HOK Sans" panose="02000603090000020004" pitchFamily="2" charset="0"/>
              </a:rPr>
              <a:t>Assoc. AIA, LEED AP BD+C, WELL AP, fitwel</a:t>
            </a:r>
          </a:p>
          <a:p>
            <a:pPr marL="0" indent="0">
              <a:lnSpc>
                <a:spcPct val="120000"/>
              </a:lnSpc>
              <a:spcBef>
                <a:spcPts val="0"/>
              </a:spcBef>
              <a:buNone/>
            </a:pPr>
            <a:r>
              <a:rPr lang="en-US" sz="1200" dirty="0">
                <a:solidFill>
                  <a:schemeClr val="bg1"/>
                </a:solidFill>
                <a:latin typeface="HOK Sans" panose="02000603090000020004" pitchFamily="2" charset="0"/>
                <a:ea typeface="HOK Sans" panose="02000603090000020004" pitchFamily="2" charset="0"/>
                <a:cs typeface="HOK Sans" panose="02000603090000020004" pitchFamily="2" charset="0"/>
              </a:rPr>
              <a:t>Sustainable Design Director | Senior Principal |  </a:t>
            </a:r>
            <a:r>
              <a:rPr lang="en-US" sz="1200" b="1" dirty="0">
                <a:solidFill>
                  <a:schemeClr val="bg1"/>
                </a:solidFill>
                <a:latin typeface="HOK Sans" panose="02000603090000020004" pitchFamily="2" charset="0"/>
                <a:ea typeface="HOK Sans" panose="02000603090000020004" pitchFamily="2" charset="0"/>
                <a:cs typeface="HOK Sans" panose="02000603090000020004" pitchFamily="2" charset="0"/>
              </a:rPr>
              <a:t>HOK</a:t>
            </a:r>
          </a:p>
          <a:p>
            <a:pPr marL="0" indent="0">
              <a:lnSpc>
                <a:spcPct val="120000"/>
              </a:lnSpc>
              <a:spcBef>
                <a:spcPts val="0"/>
              </a:spcBef>
              <a:buNone/>
            </a:pPr>
            <a:r>
              <a:rPr lang="en-US" sz="1200" dirty="0">
                <a:solidFill>
                  <a:schemeClr val="bg1"/>
                </a:solidFill>
                <a:latin typeface="HOK Sans" panose="02000603090000020004" pitchFamily="2" charset="0"/>
                <a:ea typeface="HOK Sans" panose="02000603090000020004" pitchFamily="2" charset="0"/>
                <a:cs typeface="HOK Sans" panose="02000603090000020004" pitchFamily="2" charset="0"/>
                <a:hlinkClick r:id="rId4">
                  <a:extLst>
                    <a:ext uri="{A12FA001-AC4F-418D-AE19-62706E023703}">
                      <ahyp:hlinkClr xmlns:ahyp="http://schemas.microsoft.com/office/drawing/2018/hyperlinkcolor" val="tx"/>
                    </a:ext>
                  </a:extLst>
                </a:hlinkClick>
              </a:rPr>
              <a:t>Anica.landreneau@hok.com</a:t>
            </a:r>
            <a:r>
              <a:rPr lang="en-US" sz="1200" dirty="0">
                <a:solidFill>
                  <a:schemeClr val="bg1"/>
                </a:solidFill>
                <a:latin typeface="HOK Sans" panose="02000603090000020004" pitchFamily="2" charset="0"/>
                <a:ea typeface="HOK Sans" panose="02000603090000020004" pitchFamily="2" charset="0"/>
                <a:cs typeface="HOK Sans" panose="02000603090000020004" pitchFamily="2" charset="0"/>
              </a:rPr>
              <a:t> | +1 202.944.1490</a:t>
            </a:r>
          </a:p>
          <a:p>
            <a:pPr marL="0" indent="0">
              <a:lnSpc>
                <a:spcPct val="120000"/>
              </a:lnSpc>
              <a:spcBef>
                <a:spcPts val="0"/>
              </a:spcBef>
              <a:buNone/>
            </a:pPr>
            <a:endParaRPr lang="en-US" sz="1200" dirty="0">
              <a:solidFill>
                <a:schemeClr val="bg1"/>
              </a:solidFill>
              <a:latin typeface="HOK Sans" panose="02000603090000020004" pitchFamily="2" charset="0"/>
              <a:ea typeface="HOK Sans" panose="02000603090000020004" pitchFamily="2" charset="0"/>
              <a:cs typeface="HOK Sans" panose="02000603090000020004" pitchFamily="2" charset="0"/>
            </a:endParaRPr>
          </a:p>
          <a:p>
            <a:pPr marL="0" indent="0">
              <a:lnSpc>
                <a:spcPct val="120000"/>
              </a:lnSpc>
              <a:spcBef>
                <a:spcPts val="0"/>
              </a:spcBef>
              <a:buNone/>
            </a:pPr>
            <a:r>
              <a:rPr lang="en-US" sz="1300" b="1" dirty="0">
                <a:solidFill>
                  <a:schemeClr val="bg1"/>
                </a:solidFill>
                <a:latin typeface="HOK Sans" panose="02000603090000020004" pitchFamily="2" charset="0"/>
                <a:ea typeface="HOK Sans" panose="02000603090000020004" pitchFamily="2" charset="0"/>
                <a:cs typeface="HOK Sans" panose="02000603090000020004" pitchFamily="2" charset="0"/>
              </a:rPr>
              <a:t>Donovan Olliff</a:t>
            </a:r>
            <a:r>
              <a:rPr lang="en-US" sz="1200" dirty="0">
                <a:solidFill>
                  <a:schemeClr val="bg1"/>
                </a:solidFill>
                <a:latin typeface="HOK Sans" panose="02000603090000020004" pitchFamily="2" charset="0"/>
                <a:ea typeface="HOK Sans" panose="02000603090000020004" pitchFamily="2" charset="0"/>
                <a:cs typeface="HOK Sans" panose="02000603090000020004" pitchFamily="2" charset="0"/>
              </a:rPr>
              <a:t>, AIA</a:t>
            </a:r>
          </a:p>
          <a:p>
            <a:pPr marL="0" indent="0">
              <a:lnSpc>
                <a:spcPct val="120000"/>
              </a:lnSpc>
              <a:spcBef>
                <a:spcPts val="0"/>
              </a:spcBef>
              <a:buNone/>
            </a:pPr>
            <a:r>
              <a:rPr lang="en-US" sz="1100" dirty="0">
                <a:solidFill>
                  <a:schemeClr val="bg1"/>
                </a:solidFill>
                <a:latin typeface="HOK Sans" panose="02000603090000020004" pitchFamily="2" charset="0"/>
                <a:ea typeface="HOK Sans" panose="02000603090000020004" pitchFamily="2" charset="0"/>
                <a:cs typeface="HOK Sans" panose="02000603090000020004" pitchFamily="2" charset="0"/>
              </a:rPr>
              <a:t>Senior Vice President | General Counsel | HOK</a:t>
            </a:r>
          </a:p>
          <a:p>
            <a:pPr marL="0" indent="0">
              <a:lnSpc>
                <a:spcPct val="120000"/>
              </a:lnSpc>
              <a:spcBef>
                <a:spcPts val="0"/>
              </a:spcBef>
              <a:buNone/>
            </a:pPr>
            <a:r>
              <a:rPr lang="en-US" sz="1100" dirty="0">
                <a:solidFill>
                  <a:schemeClr val="bg1"/>
                </a:solidFill>
                <a:latin typeface="HOK Sans" panose="02000603090000020004" pitchFamily="2" charset="0"/>
                <a:ea typeface="HOK Sans" panose="02000603090000020004" pitchFamily="2" charset="0"/>
                <a:cs typeface="HOK Sans" panose="02000603090000020004" pitchFamily="2" charset="0"/>
                <a:hlinkClick r:id="rId5">
                  <a:extLst>
                    <a:ext uri="{A12FA001-AC4F-418D-AE19-62706E023703}">
                      <ahyp:hlinkClr xmlns:ahyp="http://schemas.microsoft.com/office/drawing/2018/hyperlinkcolor" val="tx"/>
                    </a:ext>
                  </a:extLst>
                </a:hlinkClick>
              </a:rPr>
              <a:t>Donovan.Olliff@hok.com</a:t>
            </a:r>
            <a:r>
              <a:rPr lang="en-US" sz="1100" dirty="0">
                <a:solidFill>
                  <a:schemeClr val="bg1"/>
                </a:solidFill>
                <a:latin typeface="HOK Sans" panose="02000603090000020004" pitchFamily="2" charset="0"/>
                <a:ea typeface="HOK Sans" panose="02000603090000020004" pitchFamily="2" charset="0"/>
                <a:cs typeface="HOK Sans" panose="02000603090000020004" pitchFamily="2" charset="0"/>
              </a:rPr>
              <a:t> | 314.754.3961</a:t>
            </a:r>
          </a:p>
          <a:p>
            <a:pPr marL="0" indent="0">
              <a:lnSpc>
                <a:spcPct val="120000"/>
              </a:lnSpc>
              <a:spcBef>
                <a:spcPts val="0"/>
              </a:spcBef>
              <a:buNone/>
            </a:pPr>
            <a:endParaRPr lang="en-US" sz="1200" dirty="0">
              <a:solidFill>
                <a:schemeClr val="bg1"/>
              </a:solidFill>
              <a:latin typeface="HOK Sans" panose="02000603090000020004" pitchFamily="2" charset="0"/>
              <a:ea typeface="HOK Sans" panose="02000603090000020004" pitchFamily="2" charset="0"/>
              <a:cs typeface="HOK Sans" panose="02000603090000020004" pitchFamily="2" charset="0"/>
            </a:endParaRPr>
          </a:p>
          <a:p>
            <a:pPr marL="0" indent="0">
              <a:lnSpc>
                <a:spcPct val="120000"/>
              </a:lnSpc>
              <a:spcBef>
                <a:spcPts val="0"/>
              </a:spcBef>
              <a:buNone/>
            </a:pPr>
            <a:r>
              <a:rPr lang="en-US" sz="1300" b="1" dirty="0">
                <a:solidFill>
                  <a:schemeClr val="bg1"/>
                </a:solidFill>
                <a:latin typeface="HOK Sans" panose="02000603090000020004" pitchFamily="2" charset="0"/>
                <a:ea typeface="HOK Sans" panose="02000603090000020004" pitchFamily="2" charset="0"/>
                <a:cs typeface="HOK Sans" panose="02000603090000020004" pitchFamily="2" charset="0"/>
              </a:rPr>
              <a:t>Allison Johnson</a:t>
            </a:r>
            <a:r>
              <a:rPr lang="en-US" sz="1200" dirty="0">
                <a:solidFill>
                  <a:schemeClr val="bg1"/>
                </a:solidFill>
                <a:latin typeface="HOK Sans" panose="02000603090000020004" pitchFamily="2" charset="0"/>
                <a:ea typeface="HOK Sans" panose="02000603090000020004" pitchFamily="2" charset="0"/>
                <a:cs typeface="HOK Sans" panose="02000603090000020004" pitchFamily="2" charset="0"/>
              </a:rPr>
              <a:t>, </a:t>
            </a:r>
            <a:r>
              <a:rPr lang="en-US" sz="1100" dirty="0">
                <a:solidFill>
                  <a:schemeClr val="bg1"/>
                </a:solidFill>
                <a:latin typeface="HOK Sans" panose="02000603090000020004" pitchFamily="2" charset="0"/>
                <a:ea typeface="HOK Sans" panose="02000603090000020004" pitchFamily="2" charset="0"/>
                <a:cs typeface="HOK Sans" panose="02000603090000020004" pitchFamily="2" charset="0"/>
              </a:rPr>
              <a:t>AIA, LEED AP BD+C, WELL AP</a:t>
            </a:r>
          </a:p>
          <a:p>
            <a:pPr marL="0" indent="0">
              <a:lnSpc>
                <a:spcPct val="120000"/>
              </a:lnSpc>
              <a:spcBef>
                <a:spcPts val="0"/>
              </a:spcBef>
              <a:buNone/>
            </a:pPr>
            <a:r>
              <a:rPr lang="en-US" sz="1100" dirty="0">
                <a:solidFill>
                  <a:schemeClr val="bg1"/>
                </a:solidFill>
                <a:latin typeface="HOK Sans" panose="02000603090000020004" pitchFamily="2" charset="0"/>
                <a:ea typeface="HOK Sans" panose="02000603090000020004" pitchFamily="2" charset="0"/>
                <a:cs typeface="HOK Sans" panose="02000603090000020004" pitchFamily="2" charset="0"/>
              </a:rPr>
              <a:t>Sustainable Design Leader | HOK</a:t>
            </a:r>
          </a:p>
          <a:p>
            <a:pPr marL="0" indent="0">
              <a:lnSpc>
                <a:spcPct val="120000"/>
              </a:lnSpc>
              <a:spcBef>
                <a:spcPts val="0"/>
              </a:spcBef>
              <a:buNone/>
            </a:pPr>
            <a:r>
              <a:rPr lang="en-US" sz="1100" dirty="0">
                <a:solidFill>
                  <a:schemeClr val="bg1"/>
                </a:solidFill>
                <a:latin typeface="HOK Sans" panose="02000603090000020004" pitchFamily="2" charset="0"/>
                <a:ea typeface="HOK Sans" panose="02000603090000020004" pitchFamily="2" charset="0"/>
                <a:cs typeface="HOK Sans" panose="02000603090000020004" pitchFamily="2" charset="0"/>
                <a:hlinkClick r:id="rId6">
                  <a:extLst>
                    <a:ext uri="{A12FA001-AC4F-418D-AE19-62706E023703}">
                      <ahyp:hlinkClr xmlns:ahyp="http://schemas.microsoft.com/office/drawing/2018/hyperlinkcolor" val="tx"/>
                    </a:ext>
                  </a:extLst>
                </a:hlinkClick>
              </a:rPr>
              <a:t>Allison.johnson@hok.com</a:t>
            </a:r>
            <a:r>
              <a:rPr lang="en-US" sz="1100" dirty="0">
                <a:solidFill>
                  <a:schemeClr val="bg1"/>
                </a:solidFill>
                <a:latin typeface="HOK Sans" panose="02000603090000020004" pitchFamily="2" charset="0"/>
                <a:ea typeface="HOK Sans" panose="02000603090000020004" pitchFamily="2" charset="0"/>
                <a:cs typeface="HOK Sans" panose="02000603090000020004" pitchFamily="2" charset="0"/>
              </a:rPr>
              <a:t> | 314.754.4036</a:t>
            </a:r>
          </a:p>
          <a:p>
            <a:pPr marL="0" indent="0">
              <a:lnSpc>
                <a:spcPct val="120000"/>
              </a:lnSpc>
              <a:spcBef>
                <a:spcPts val="0"/>
              </a:spcBef>
              <a:buNone/>
            </a:pPr>
            <a:endParaRPr lang="en-US" sz="1200" dirty="0">
              <a:solidFill>
                <a:schemeClr val="bg1"/>
              </a:solidFill>
            </a:endParaRPr>
          </a:p>
          <a:p>
            <a:pPr marL="0" indent="0">
              <a:lnSpc>
                <a:spcPct val="120000"/>
              </a:lnSpc>
              <a:spcBef>
                <a:spcPts val="0"/>
              </a:spcBef>
              <a:buNone/>
            </a:pPr>
            <a:endParaRPr lang="en-US" sz="1200" dirty="0">
              <a:solidFill>
                <a:schemeClr val="bg1"/>
              </a:solidFill>
            </a:endParaRPr>
          </a:p>
          <a:p>
            <a:pPr marL="0" indent="0">
              <a:lnSpc>
                <a:spcPct val="120000"/>
              </a:lnSpc>
              <a:spcBef>
                <a:spcPts val="0"/>
              </a:spcBef>
              <a:buNone/>
            </a:pPr>
            <a:endParaRPr lang="en-US" sz="1200" dirty="0">
              <a:solidFill>
                <a:schemeClr val="bg1"/>
              </a:solidFill>
            </a:endParaRPr>
          </a:p>
        </p:txBody>
      </p:sp>
      <p:pic>
        <p:nvPicPr>
          <p:cNvPr id="11" name="Picture 10" descr="A red sign with white letters&#10;&#10;Description automatically generated with low confidence">
            <a:extLst>
              <a:ext uri="{FF2B5EF4-FFF2-40B4-BE49-F238E27FC236}">
                <a16:creationId xmlns:a16="http://schemas.microsoft.com/office/drawing/2014/main" id="{76D7C25F-645F-41AD-9D75-5F4C3355FC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6191" y="258584"/>
            <a:ext cx="715993" cy="715993"/>
          </a:xfrm>
          <a:prstGeom prst="rect">
            <a:avLst/>
          </a:prstGeom>
        </p:spPr>
      </p:pic>
    </p:spTree>
    <p:extLst>
      <p:ext uri="{BB962C8B-B14F-4D97-AF65-F5344CB8AC3E}">
        <p14:creationId xmlns:p14="http://schemas.microsoft.com/office/powerpoint/2010/main" val="3503908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C5324678-2345-4D1C-A017-47D10E954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FDBD54-21DF-4B28-B155-765654ADCDE0}"/>
              </a:ext>
            </a:extLst>
          </p:cNvPr>
          <p:cNvSpPr>
            <a:spLocks noGrp="1"/>
          </p:cNvSpPr>
          <p:nvPr>
            <p:ph type="title"/>
          </p:nvPr>
        </p:nvSpPr>
        <p:spPr>
          <a:xfrm>
            <a:off x="902805" y="1774801"/>
            <a:ext cx="10386390" cy="2122642"/>
          </a:xfrm>
        </p:spPr>
        <p:txBody>
          <a:bodyPr vert="horz" lIns="91440" tIns="45720" rIns="91440" bIns="45720" rtlCol="0" anchor="b">
            <a:normAutofit/>
          </a:bodyPr>
          <a:lstStyle/>
          <a:p>
            <a:pPr algn="ctr"/>
            <a:r>
              <a:rPr lang="en-US" sz="6000" dirty="0">
                <a:solidFill>
                  <a:schemeClr val="bg1"/>
                </a:solidFill>
                <a:ea typeface="+mj-ea"/>
                <a:cs typeface="+mj-cs"/>
              </a:rPr>
              <a:t>Managing Performance:</a:t>
            </a:r>
            <a:br>
              <a:rPr lang="en-US" sz="6000" dirty="0">
                <a:solidFill>
                  <a:schemeClr val="bg1"/>
                </a:solidFill>
                <a:ea typeface="+mj-ea"/>
                <a:cs typeface="+mj-cs"/>
              </a:rPr>
            </a:br>
            <a:r>
              <a:rPr lang="en-US" sz="6000" dirty="0">
                <a:solidFill>
                  <a:schemeClr val="bg1"/>
                </a:solidFill>
                <a:ea typeface="+mj-ea"/>
                <a:cs typeface="+mj-cs"/>
              </a:rPr>
              <a:t>Energy Modeling</a:t>
            </a:r>
            <a:endParaRPr lang="en-US" dirty="0">
              <a:solidFill>
                <a:schemeClr val="bg1"/>
              </a:solidFill>
              <a:ea typeface="+mj-ea"/>
              <a:cs typeface="+mj-cs"/>
            </a:endParaRPr>
          </a:p>
        </p:txBody>
      </p:sp>
    </p:spTree>
    <p:extLst>
      <p:ext uri="{BB962C8B-B14F-4D97-AF65-F5344CB8AC3E}">
        <p14:creationId xmlns:p14="http://schemas.microsoft.com/office/powerpoint/2010/main" val="3874403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6C057384-9405-4B0F-93F8-3CD07CE26D38}"/>
              </a:ext>
            </a:extLst>
          </p:cNvPr>
          <p:cNvSpPr txBox="1">
            <a:spLocks/>
          </p:cNvSpPr>
          <p:nvPr/>
        </p:nvSpPr>
        <p:spPr>
          <a:xfrm>
            <a:off x="1026824" y="490882"/>
            <a:ext cx="6071018" cy="9654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“In 2019 alone, projects that used energy modeling were </a:t>
            </a:r>
            <a:r>
              <a:rPr lang="en-US" sz="2400" dirty="0">
                <a:solidFill>
                  <a:srgbClr val="669900"/>
                </a:solidFill>
              </a:rPr>
              <a:t>32% more energy efficient</a:t>
            </a:r>
            <a:r>
              <a:rPr lang="en-US" sz="2400" dirty="0"/>
              <a:t> than non-modeled projects. That means if a company is not modeling, it is leaving real energy and costs savings for its clients on the table.”</a:t>
            </a:r>
          </a:p>
        </p:txBody>
      </p:sp>
      <p:sp>
        <p:nvSpPr>
          <p:cNvPr id="6" name="Rectangle 5">
            <a:extLst>
              <a:ext uri="{FF2B5EF4-FFF2-40B4-BE49-F238E27FC236}">
                <a16:creationId xmlns:a16="http://schemas.microsoft.com/office/drawing/2014/main" id="{F848373D-CA27-4C3F-8B6B-FC34C365C34F}"/>
              </a:ext>
            </a:extLst>
          </p:cNvPr>
          <p:cNvSpPr/>
          <p:nvPr/>
        </p:nvSpPr>
        <p:spPr>
          <a:xfrm>
            <a:off x="1026824" y="2626971"/>
            <a:ext cx="6071018" cy="3416320"/>
          </a:xfrm>
          <a:prstGeom prst="rect">
            <a:avLst/>
          </a:prstGeom>
        </p:spPr>
        <p:txBody>
          <a:bodyPr wrap="square">
            <a:spAutoFit/>
          </a:bodyPr>
          <a:lstStyle/>
          <a:p>
            <a:r>
              <a:rPr lang="en-US" sz="2400" dirty="0"/>
              <a:t>“When conducted early and often in the design process, energy modeling helps designers test design solutions to cost-effectively optimize performance beyond energy in order to improve occupant comfort and resilience.” </a:t>
            </a:r>
          </a:p>
          <a:p>
            <a:endParaRPr lang="en-US" sz="2400" dirty="0"/>
          </a:p>
          <a:p>
            <a:r>
              <a:rPr lang="en-US" sz="2400" dirty="0"/>
              <a:t>AIA’s </a:t>
            </a:r>
            <a:r>
              <a:rPr lang="en-US" sz="2400" i="1" dirty="0"/>
              <a:t>Architect’s Guide to Building Performance: Integrating Performance Simulation in the Design Process</a:t>
            </a:r>
            <a:r>
              <a:rPr lang="en-US" sz="2400" dirty="0"/>
              <a:t> is a good resource for designers. </a:t>
            </a:r>
          </a:p>
        </p:txBody>
      </p:sp>
      <p:sp>
        <p:nvSpPr>
          <p:cNvPr id="7" name="Rectangle 6">
            <a:extLst>
              <a:ext uri="{FF2B5EF4-FFF2-40B4-BE49-F238E27FC236}">
                <a16:creationId xmlns:a16="http://schemas.microsoft.com/office/drawing/2014/main" id="{4889F1AF-4BC1-4550-876D-5F39B99224FB}"/>
              </a:ext>
            </a:extLst>
          </p:cNvPr>
          <p:cNvSpPr/>
          <p:nvPr/>
        </p:nvSpPr>
        <p:spPr>
          <a:xfrm>
            <a:off x="949378" y="6197841"/>
            <a:ext cx="6071019" cy="338554"/>
          </a:xfrm>
          <a:prstGeom prst="rect">
            <a:avLst/>
          </a:prstGeom>
        </p:spPr>
        <p:txBody>
          <a:bodyPr wrap="square">
            <a:spAutoFit/>
          </a:bodyPr>
          <a:lstStyle/>
          <a:p>
            <a:r>
              <a:rPr lang="en-US" sz="800" dirty="0">
                <a:hlinkClick r:id="rId3"/>
              </a:rPr>
              <a:t>https://content.aia.org/sites/default/files/2021-07/2030-Annual-Report.pdf</a:t>
            </a:r>
            <a:r>
              <a:rPr lang="en-US" sz="800" dirty="0"/>
              <a:t> </a:t>
            </a:r>
          </a:p>
          <a:p>
            <a:r>
              <a:rPr lang="en-US" sz="800" dirty="0">
                <a:hlinkClick r:id="rId4"/>
              </a:rPr>
              <a:t>https://www.aia.org/resources/6157114-architects-guide-to-building-performance</a:t>
            </a:r>
            <a:r>
              <a:rPr lang="en-US" sz="800" dirty="0"/>
              <a:t>  </a:t>
            </a:r>
          </a:p>
        </p:txBody>
      </p:sp>
      <p:pic>
        <p:nvPicPr>
          <p:cNvPr id="8" name="Picture 7">
            <a:extLst>
              <a:ext uri="{FF2B5EF4-FFF2-40B4-BE49-F238E27FC236}">
                <a16:creationId xmlns:a16="http://schemas.microsoft.com/office/drawing/2014/main" id="{BB98688D-E7BF-43F4-9CBA-871E32DB9AC5}"/>
              </a:ext>
            </a:extLst>
          </p:cNvPr>
          <p:cNvPicPr>
            <a:picLocks noChangeAspect="1"/>
          </p:cNvPicPr>
          <p:nvPr/>
        </p:nvPicPr>
        <p:blipFill>
          <a:blip r:embed="rId5"/>
          <a:stretch>
            <a:fillRect/>
          </a:stretch>
        </p:blipFill>
        <p:spPr>
          <a:xfrm>
            <a:off x="7589707" y="490882"/>
            <a:ext cx="3848100" cy="6010275"/>
          </a:xfrm>
          <a:prstGeom prst="rect">
            <a:avLst/>
          </a:prstGeom>
        </p:spPr>
      </p:pic>
    </p:spTree>
    <p:extLst>
      <p:ext uri="{BB962C8B-B14F-4D97-AF65-F5344CB8AC3E}">
        <p14:creationId xmlns:p14="http://schemas.microsoft.com/office/powerpoint/2010/main" val="31798484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22508</TotalTime>
  <Words>10798</Words>
  <Application>Microsoft Office PowerPoint</Application>
  <PresentationFormat>Widescreen</PresentationFormat>
  <Paragraphs>1143</Paragraphs>
  <Slides>71</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Calibri Light</vt:lpstr>
      <vt:lpstr>Century Gothic</vt:lpstr>
      <vt:lpstr>HOK Sans</vt:lpstr>
      <vt:lpstr>HOK Sans Pro Bold</vt:lpstr>
      <vt:lpstr>HOK Sans Pro Book</vt:lpstr>
      <vt:lpstr>Office Theme</vt:lpstr>
      <vt:lpstr>PowerPoint Presentation</vt:lpstr>
      <vt:lpstr>PowerPoint Presentation</vt:lpstr>
      <vt:lpstr>PowerPoint Presentation</vt:lpstr>
      <vt:lpstr>Performance + Accountability</vt:lpstr>
      <vt:lpstr>Landmark Green Building Codes + Policies</vt:lpstr>
      <vt:lpstr>PowerPoint Presentation</vt:lpstr>
      <vt:lpstr>PowerPoint Presentation</vt:lpstr>
      <vt:lpstr>Managing Performance: Energy Modeling</vt:lpstr>
      <vt:lpstr>PowerPoint Presentation</vt:lpstr>
      <vt:lpstr>The Architect’s Guide</vt:lpstr>
      <vt:lpstr>Standardized…</vt:lpstr>
      <vt:lpstr>ASHRAE 209: Minimum Requirements</vt:lpstr>
      <vt:lpstr>ASHRAE 209: Optional (Module 3)</vt:lpstr>
      <vt:lpstr>ASHRAE 209: Visualized</vt:lpstr>
      <vt:lpstr>PowerPoint Presentation</vt:lpstr>
      <vt:lpstr>PowerPoint Presentation</vt:lpstr>
      <vt:lpstr>ASHRAE 209: Minimum Requirements</vt:lpstr>
      <vt:lpstr>ASHRAE 209: Visualized</vt:lpstr>
      <vt:lpstr>PowerPoint Presentation</vt:lpstr>
      <vt:lpstr>PowerPoint Presentation</vt:lpstr>
      <vt:lpstr>ASHRAE 209: Select (at least) One Cycle:</vt:lpstr>
      <vt:lpstr>ASHRAE 209: Visualized</vt:lpstr>
      <vt:lpstr>ASHRAE 209: Select (at least) One Cycle:</vt:lpstr>
      <vt:lpstr>ASHRAE 209: Visualized</vt:lpstr>
      <vt:lpstr>ASHRAE 209: Minimum Requirements</vt:lpstr>
      <vt:lpstr>ASHRAE 209: Minimum Requirements</vt:lpstr>
      <vt:lpstr>ASHRAE 209: Minimum Requirements</vt:lpstr>
      <vt:lpstr>ASHRAE 209: Minimum Requirements</vt:lpstr>
      <vt:lpstr>ASHRAE 209: Visualized</vt:lpstr>
      <vt:lpstr>ASHRAE 209: Select (at least) One Cycle:</vt:lpstr>
      <vt:lpstr>ASHRAE 209: Visualized</vt:lpstr>
      <vt:lpstr>ASHRAE 209: Select (at least) One Cycle:</vt:lpstr>
      <vt:lpstr>ASHRAE 209: Select (at least) One Cycle:</vt:lpstr>
      <vt:lpstr>ASHRAE 209: Select (at least) One Cycle:</vt:lpstr>
      <vt:lpstr>ASHRAE 209: Visualized</vt:lpstr>
      <vt:lpstr>ASHRAE 209: Select (at least) One Cycle:</vt:lpstr>
      <vt:lpstr>ASHRAE 209: Select (at least) One Cycle:</vt:lpstr>
      <vt:lpstr>ASHRAE 209: Select (at least) One Cycle:</vt:lpstr>
      <vt:lpstr>ASHRAE 209: Visualized</vt:lpstr>
      <vt:lpstr>ASHRAE 209: Select (at least) One Cycle:</vt:lpstr>
      <vt:lpstr>ASHRAE 209: Visualized</vt:lpstr>
      <vt:lpstr>ASHRAE 209: Optional Cycles</vt:lpstr>
      <vt:lpstr>Managing Performance: Energy Modeling Tools</vt:lpstr>
      <vt:lpstr>Ex. Modeling Tools by Phase</vt:lpstr>
      <vt:lpstr>PowerPoint Presentation</vt:lpstr>
      <vt:lpstr>Managing Performance:  Consultant Contract Language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Performance: Commissioning</vt:lpstr>
      <vt:lpstr>PowerPoint Presentation</vt:lpstr>
      <vt:lpstr>PowerPoint Presentation</vt:lpstr>
      <vt:lpstr>Design vs. Performance</vt:lpstr>
      <vt:lpstr>PowerPoint Presentation</vt:lpstr>
      <vt:lpstr>What influences performance vs. model?</vt:lpstr>
      <vt:lpstr>Incentives</vt:lpstr>
      <vt:lpstr>Inflation Reduction Act</vt:lpstr>
      <vt:lpstr>Inflation Reduction Act</vt:lpstr>
      <vt:lpstr>Inflation Reduction Act</vt:lpstr>
      <vt:lpstr>Inflation Reduction Act</vt:lpstr>
      <vt:lpstr>Resources for incentives</vt:lpstr>
      <vt:lpstr>E204 – A Process for Informed Decision-Making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Anica Landreneau</dc:creator>
  <cp:lastModifiedBy>Allison Johnson</cp:lastModifiedBy>
  <cp:revision>194</cp:revision>
  <dcterms:created xsi:type="dcterms:W3CDTF">2021-08-17T21:47:25Z</dcterms:created>
  <dcterms:modified xsi:type="dcterms:W3CDTF">2022-10-10T15:54:59Z</dcterms:modified>
</cp:coreProperties>
</file>